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79" r:id="rId5"/>
    <p:sldId id="278" r:id="rId6"/>
    <p:sldId id="280" r:id="rId7"/>
    <p:sldId id="284" r:id="rId8"/>
    <p:sldId id="281" r:id="rId9"/>
    <p:sldId id="285" r:id="rId10"/>
    <p:sldId id="286" r:id="rId11"/>
    <p:sldId id="287" r:id="rId12"/>
    <p:sldId id="288" r:id="rId13"/>
    <p:sldId id="289" r:id="rId14"/>
    <p:sldId id="290" r:id="rId15"/>
    <p:sldId id="292" r:id="rId16"/>
    <p:sldId id="291" r:id="rId17"/>
    <p:sldId id="293" r:id="rId18"/>
    <p:sldId id="294" r:id="rId19"/>
    <p:sldId id="295" r:id="rId20"/>
    <p:sldId id="296" r:id="rId21"/>
    <p:sldId id="297" r:id="rId22"/>
    <p:sldId id="298" r:id="rId23"/>
    <p:sldId id="299" r:id="rId24"/>
    <p:sldId id="301" r:id="rId25"/>
    <p:sldId id="300" r:id="rId26"/>
    <p:sldId id="302"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28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35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756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583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8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43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01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6/20/2021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10.jp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7.jp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7.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Title Lorem Ipsum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Dolor Sit Amet</a:t>
            </a:r>
          </a:p>
          <a:p>
            <a:pPr marL="36900" lvl="0" indent="0">
              <a:buNone/>
            </a:pPr>
            <a:r>
              <a:rPr lang="en-US" sz="2400" dirty="0"/>
              <a:t>Consectetuer Elit</a:t>
            </a:r>
          </a:p>
          <a:p>
            <a:pPr marL="36900" lvl="0" indent="0">
              <a:buNone/>
            </a:pPr>
            <a:r>
              <a:rPr lang="en-US" sz="2400" dirty="0"/>
              <a:t>Nunc Viverra</a:t>
            </a:r>
          </a:p>
          <a:p>
            <a:pPr marL="36900" lvl="0" indent="0">
              <a:buNone/>
            </a:pPr>
            <a:r>
              <a:rPr lang="en-US" sz="2400" dirty="0"/>
              <a:t>Pellentesque Habitant</a:t>
            </a:r>
          </a:p>
          <a:p>
            <a:pPr marL="36900" lvl="0" indent="0">
              <a:buNone/>
            </a:pPr>
            <a:r>
              <a:rPr lang="en-US" sz="2400" dirty="0"/>
              <a:t>Lorem Ipsum</a:t>
            </a:r>
          </a:p>
          <a:p>
            <a:endParaRPr lang="en-US" sz="2400" dirty="0"/>
          </a:p>
        </p:txBody>
      </p:sp>
      <p:pic>
        <p:nvPicPr>
          <p:cNvPr id="5" name="Picture 4">
            <a:extLst>
              <a:ext uri="{FF2B5EF4-FFF2-40B4-BE49-F238E27FC236}">
                <a16:creationId xmlns:a16="http://schemas.microsoft.com/office/drawing/2014/main" id="{24A5B9CC-1AF9-451E-A040-6859FA130F6A}"/>
              </a:ext>
            </a:extLst>
          </p:cNvPr>
          <p:cNvPicPr>
            <a:picLocks noChangeAspect="1"/>
          </p:cNvPicPr>
          <p:nvPr/>
        </p:nvPicPr>
        <p:blipFill>
          <a:blip r:embed="rId7"/>
          <a:stretch>
            <a:fillRect/>
          </a:stretch>
        </p:blipFill>
        <p:spPr>
          <a:xfrm>
            <a:off x="0" y="-1"/>
            <a:ext cx="12200621" cy="6868729"/>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PROBLEM STATEMENT CONTD. :</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It will be too Expensive  for the middle class and poor people to afford.</a:t>
            </a:r>
          </a:p>
          <a:p>
            <a:r>
              <a:rPr lang="en-US" sz="2400" dirty="0">
                <a:latin typeface="Times New Roman" panose="02020603050405020304" pitchFamily="18" charset="0"/>
                <a:cs typeface="Times New Roman" panose="02020603050405020304" pitchFamily="18" charset="0"/>
              </a:rPr>
              <a:t>Hand is one of the important parts in a human body and the people who are not having part of hand or whole hand by accident or by birth has lot of obstacles in doing their works.</a:t>
            </a:r>
          </a:p>
          <a:p>
            <a:r>
              <a:rPr lang="en-US" sz="2400" dirty="0">
                <a:latin typeface="Times New Roman" panose="02020603050405020304" pitchFamily="18" charset="0"/>
                <a:cs typeface="Times New Roman" panose="02020603050405020304" pitchFamily="18" charset="0"/>
              </a:rPr>
              <a:t>There are plastic molded hands but it serves no help in doing the tasks.</a:t>
            </a:r>
          </a:p>
          <a:p>
            <a:r>
              <a:rPr lang="en-US" sz="2400" dirty="0">
                <a:latin typeface="Times New Roman" panose="02020603050405020304" pitchFamily="18" charset="0"/>
                <a:cs typeface="Times New Roman" panose="02020603050405020304" pitchFamily="18" charset="0"/>
              </a:rPr>
              <a:t>Then we need to overcome the issues of weight , comfort.</a:t>
            </a:r>
          </a:p>
          <a:p>
            <a:r>
              <a:rPr lang="en-US" sz="2400" dirty="0">
                <a:latin typeface="Times New Roman" panose="02020603050405020304" pitchFamily="18" charset="0"/>
                <a:cs typeface="Times New Roman" panose="02020603050405020304" pitchFamily="18" charset="0"/>
              </a:rPr>
              <a:t>Then we need to provide Accurate and Precise Prosthetics </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24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a:xfrm>
            <a:off x="913795" y="742765"/>
            <a:ext cx="10353762" cy="864093"/>
          </a:xfrm>
        </p:spPr>
        <p:txBody>
          <a:bodyPr>
            <a:normAutofit fontScale="90000"/>
          </a:bodyPr>
          <a:lstStyle/>
          <a:p>
            <a:pPr algn="l"/>
            <a:r>
              <a:rPr lang="en-IN" dirty="0">
                <a:latin typeface="Times New Roman" panose="02020603050405020304" pitchFamily="18" charset="0"/>
                <a:cs typeface="Times New Roman" panose="02020603050405020304" pitchFamily="18" charset="0"/>
              </a:rPr>
              <a:t>2.Literature Survey:</a:t>
            </a:r>
            <a:br>
              <a:rPr lang="en-IN" dirty="0"/>
            </a:br>
            <a:endParaRPr lang="en-IN" dirty="0"/>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FDB287C-F2D1-493E-8BD7-F90108DB10FB}"/>
              </a:ext>
            </a:extLst>
          </p:cNvPr>
          <p:cNvPicPr>
            <a:picLocks noChangeAspect="1"/>
          </p:cNvPicPr>
          <p:nvPr/>
        </p:nvPicPr>
        <p:blipFill>
          <a:blip r:embed="rId2"/>
          <a:stretch>
            <a:fillRect/>
          </a:stretch>
        </p:blipFill>
        <p:spPr>
          <a:xfrm>
            <a:off x="0" y="1631112"/>
            <a:ext cx="12207178" cy="5226888"/>
          </a:xfrm>
          <a:prstGeom prst="rect">
            <a:avLst/>
          </a:prstGeom>
        </p:spPr>
      </p:pic>
    </p:spTree>
    <p:extLst>
      <p:ext uri="{BB962C8B-B14F-4D97-AF65-F5344CB8AC3E}">
        <p14:creationId xmlns:p14="http://schemas.microsoft.com/office/powerpoint/2010/main" val="248277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CA02E49-06FD-4D0B-9BA9-B788EA1EB04B}"/>
              </a:ext>
            </a:extLst>
          </p:cNvPr>
          <p:cNvPicPr>
            <a:picLocks noChangeAspect="1"/>
          </p:cNvPicPr>
          <p:nvPr/>
        </p:nvPicPr>
        <p:blipFill>
          <a:blip r:embed="rId2"/>
          <a:stretch>
            <a:fillRect/>
          </a:stretch>
        </p:blipFill>
        <p:spPr>
          <a:xfrm>
            <a:off x="0" y="1066801"/>
            <a:ext cx="12210055" cy="4763055"/>
          </a:xfrm>
          <a:prstGeom prst="rect">
            <a:avLst/>
          </a:prstGeom>
        </p:spPr>
      </p:pic>
    </p:spTree>
    <p:extLst>
      <p:ext uri="{BB962C8B-B14F-4D97-AF65-F5344CB8AC3E}">
        <p14:creationId xmlns:p14="http://schemas.microsoft.com/office/powerpoint/2010/main" val="378196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E684AE-6BA1-4F04-A2CA-EDBB3EF2DF6A}"/>
              </a:ext>
            </a:extLst>
          </p:cNvPr>
          <p:cNvPicPr>
            <a:picLocks noChangeAspect="1"/>
          </p:cNvPicPr>
          <p:nvPr/>
        </p:nvPicPr>
        <p:blipFill>
          <a:blip r:embed="rId2"/>
          <a:stretch>
            <a:fillRect/>
          </a:stretch>
        </p:blipFill>
        <p:spPr>
          <a:xfrm>
            <a:off x="-1" y="977347"/>
            <a:ext cx="12205037" cy="4908547"/>
          </a:xfrm>
          <a:prstGeom prst="rect">
            <a:avLst/>
          </a:prstGeom>
        </p:spPr>
      </p:pic>
    </p:spTree>
    <p:extLst>
      <p:ext uri="{BB962C8B-B14F-4D97-AF65-F5344CB8AC3E}">
        <p14:creationId xmlns:p14="http://schemas.microsoft.com/office/powerpoint/2010/main" val="93969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4D1F3A9-E02F-43A3-9305-B4FEC38B2D0B}"/>
              </a:ext>
            </a:extLst>
          </p:cNvPr>
          <p:cNvPicPr>
            <a:picLocks noChangeAspect="1"/>
          </p:cNvPicPr>
          <p:nvPr/>
        </p:nvPicPr>
        <p:blipFill>
          <a:blip r:embed="rId2"/>
          <a:stretch>
            <a:fillRect/>
          </a:stretch>
        </p:blipFill>
        <p:spPr>
          <a:xfrm>
            <a:off x="0" y="916329"/>
            <a:ext cx="12222982" cy="5025341"/>
          </a:xfrm>
          <a:prstGeom prst="rect">
            <a:avLst/>
          </a:prstGeom>
        </p:spPr>
      </p:pic>
    </p:spTree>
    <p:extLst>
      <p:ext uri="{BB962C8B-B14F-4D97-AF65-F5344CB8AC3E}">
        <p14:creationId xmlns:p14="http://schemas.microsoft.com/office/powerpoint/2010/main" val="60380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8BCC3B-7389-4940-B18B-00839E3E3507}"/>
              </a:ext>
            </a:extLst>
          </p:cNvPr>
          <p:cNvPicPr>
            <a:picLocks noChangeAspect="1"/>
          </p:cNvPicPr>
          <p:nvPr/>
        </p:nvPicPr>
        <p:blipFill>
          <a:blip r:embed="rId2"/>
          <a:stretch>
            <a:fillRect/>
          </a:stretch>
        </p:blipFill>
        <p:spPr>
          <a:xfrm>
            <a:off x="0" y="920625"/>
            <a:ext cx="12244056" cy="5016749"/>
          </a:xfrm>
          <a:prstGeom prst="rect">
            <a:avLst/>
          </a:prstGeom>
        </p:spPr>
      </p:pic>
    </p:spTree>
    <p:extLst>
      <p:ext uri="{BB962C8B-B14F-4D97-AF65-F5344CB8AC3E}">
        <p14:creationId xmlns:p14="http://schemas.microsoft.com/office/powerpoint/2010/main" val="1336983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3. METHODOLOGY:</a:t>
            </a:r>
            <a:br>
              <a:rPr lang="en-US" sz="40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3.1 INTRODUCTION:</a:t>
            </a:r>
            <a:endParaRPr lang="en-IN" sz="4000" i="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a:xfrm>
            <a:off x="913795" y="1866900"/>
            <a:ext cx="9570733" cy="4084653"/>
          </a:xfrm>
        </p:spPr>
        <p:txBody>
          <a:bodyPr>
            <a:normAutofit fontScale="25000" lnSpcReduction="20000"/>
          </a:bodyPr>
          <a:lstStyle/>
          <a:p>
            <a:r>
              <a:rPr lang="en-US" sz="9600" dirty="0"/>
              <a:t>The proposed system is based on the use of EMG signals to support the mechanism of the prosthesis.</a:t>
            </a:r>
          </a:p>
          <a:p>
            <a:r>
              <a:rPr lang="en-US" sz="9600" dirty="0"/>
              <a:t>For the aim of the project, the proposed system was established through two stages as follows. </a:t>
            </a:r>
          </a:p>
          <a:p>
            <a:r>
              <a:rPr lang="en-US" sz="9600" dirty="0"/>
              <a:t>A software that is responsible for extracting the EMG signal from the patient and analyze it to figure out the most suitable position on the stump of amputee to collect the signals, and a view of the planned GUI interface is illustrated in the below Figure. </a:t>
            </a:r>
          </a:p>
          <a:p>
            <a:r>
              <a:rPr lang="en-US" sz="9600" dirty="0"/>
              <a:t>Also, this software can help to train the patient how to control the three-dimensional hand in the program created using CAD.</a:t>
            </a:r>
          </a:p>
          <a:p>
            <a:endParaRPr lang="en-IN" dirty="0"/>
          </a:p>
        </p:txBody>
      </p:sp>
    </p:spTree>
    <p:extLst>
      <p:ext uri="{BB962C8B-B14F-4D97-AF65-F5344CB8AC3E}">
        <p14:creationId xmlns:p14="http://schemas.microsoft.com/office/powerpoint/2010/main" val="339907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8941B57-DA01-4B5E-86CE-B10BBD5C0684}"/>
              </a:ext>
            </a:extLst>
          </p:cNvPr>
          <p:cNvSpPr txBox="1"/>
          <p:nvPr/>
        </p:nvSpPr>
        <p:spPr>
          <a:xfrm>
            <a:off x="165619" y="126565"/>
            <a:ext cx="2306993" cy="390684"/>
          </a:xfrm>
          <a:prstGeom prst="rect">
            <a:avLst/>
          </a:prstGeom>
          <a:noFill/>
        </p:spPr>
        <p:txBody>
          <a:bodyPr wrap="square">
            <a:spAutoFit/>
          </a:bodyPr>
          <a:lstStyle/>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rPr>
              <a:t>Connection Diagram:</a:t>
            </a:r>
            <a:endParaRPr lang="en-IN" sz="1400" dirty="0">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431C7E15-EDEC-47A3-A04B-A580FFE71029}"/>
              </a:ext>
            </a:extLst>
          </p:cNvPr>
          <p:cNvPicPr>
            <a:picLocks noChangeAspect="1"/>
          </p:cNvPicPr>
          <p:nvPr/>
        </p:nvPicPr>
        <p:blipFill rotWithShape="1">
          <a:blip r:embed="rId2"/>
          <a:srcRect l="23112" t="18231" r="24540" b="7619"/>
          <a:stretch/>
        </p:blipFill>
        <p:spPr>
          <a:xfrm>
            <a:off x="0" y="517249"/>
            <a:ext cx="12192000" cy="6340751"/>
          </a:xfrm>
          <a:prstGeom prst="rect">
            <a:avLst/>
          </a:prstGeom>
        </p:spPr>
      </p:pic>
    </p:spTree>
    <p:extLst>
      <p:ext uri="{BB962C8B-B14F-4D97-AF65-F5344CB8AC3E}">
        <p14:creationId xmlns:p14="http://schemas.microsoft.com/office/powerpoint/2010/main" val="2756907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a:xfrm>
            <a:off x="674099" y="300492"/>
            <a:ext cx="10353762" cy="1257300"/>
          </a:xfrm>
        </p:spPr>
        <p:txBody>
          <a:bodyPr>
            <a:normAutofit/>
          </a:bodyPr>
          <a:lstStyle/>
          <a:p>
            <a:pPr algn="l"/>
            <a:r>
              <a:rPr lang="en-US" sz="4000" dirty="0">
                <a:latin typeface="Times New Roman" panose="02020603050405020304" pitchFamily="18" charset="0"/>
                <a:cs typeface="Times New Roman" panose="02020603050405020304" pitchFamily="18" charset="0"/>
              </a:rPr>
              <a:t>3.2 BLOCK DIAGRAM:</a:t>
            </a:r>
            <a:endParaRPr lang="en-IN" sz="40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D8181DEF-1C04-41C4-B169-354EB81E1B30}"/>
              </a:ext>
            </a:extLst>
          </p:cNvPr>
          <p:cNvPicPr>
            <a:picLocks noGrp="1" noChangeAspect="1"/>
          </p:cNvPicPr>
          <p:nvPr>
            <p:ph idx="1"/>
          </p:nvPr>
        </p:nvPicPr>
        <p:blipFill>
          <a:blip r:embed="rId2"/>
          <a:stretch>
            <a:fillRect/>
          </a:stretch>
        </p:blipFill>
        <p:spPr>
          <a:xfrm>
            <a:off x="3150405" y="3826515"/>
            <a:ext cx="3664849" cy="3031485"/>
          </a:xfrm>
        </p:spPr>
      </p:pic>
      <p:pic>
        <p:nvPicPr>
          <p:cNvPr id="4" name="Picture 3">
            <a:extLst>
              <a:ext uri="{FF2B5EF4-FFF2-40B4-BE49-F238E27FC236}">
                <a16:creationId xmlns:a16="http://schemas.microsoft.com/office/drawing/2014/main" id="{A4C74A9A-29E2-4B96-8112-1CB1CA57589C}"/>
              </a:ext>
            </a:extLst>
          </p:cNvPr>
          <p:cNvPicPr>
            <a:picLocks noChangeAspect="1"/>
          </p:cNvPicPr>
          <p:nvPr/>
        </p:nvPicPr>
        <p:blipFill>
          <a:blip r:embed="rId3"/>
          <a:stretch>
            <a:fillRect/>
          </a:stretch>
        </p:blipFill>
        <p:spPr>
          <a:xfrm>
            <a:off x="0" y="1557792"/>
            <a:ext cx="12192000" cy="2268723"/>
          </a:xfrm>
          <a:prstGeom prst="rect">
            <a:avLst/>
          </a:prstGeom>
        </p:spPr>
      </p:pic>
      <p:pic>
        <p:nvPicPr>
          <p:cNvPr id="5" name="Picture 4">
            <a:extLst>
              <a:ext uri="{FF2B5EF4-FFF2-40B4-BE49-F238E27FC236}">
                <a16:creationId xmlns:a16="http://schemas.microsoft.com/office/drawing/2014/main" id="{0397B46F-2371-4193-9B81-5800364980C9}"/>
              </a:ext>
            </a:extLst>
          </p:cNvPr>
          <p:cNvPicPr>
            <a:picLocks noChangeAspect="1"/>
          </p:cNvPicPr>
          <p:nvPr/>
        </p:nvPicPr>
        <p:blipFill rotWithShape="1">
          <a:blip r:embed="rId4"/>
          <a:srcRect l="332" t="1696" r="1626" b="1435"/>
          <a:stretch/>
        </p:blipFill>
        <p:spPr>
          <a:xfrm>
            <a:off x="0" y="3820752"/>
            <a:ext cx="3150405" cy="3038572"/>
          </a:xfrm>
          <a:prstGeom prst="rect">
            <a:avLst/>
          </a:prstGeom>
        </p:spPr>
      </p:pic>
      <p:pic>
        <p:nvPicPr>
          <p:cNvPr id="6" name="Picture 5">
            <a:extLst>
              <a:ext uri="{FF2B5EF4-FFF2-40B4-BE49-F238E27FC236}">
                <a16:creationId xmlns:a16="http://schemas.microsoft.com/office/drawing/2014/main" id="{24D7BAF4-A81B-47A1-9F12-FC7212E17366}"/>
              </a:ext>
            </a:extLst>
          </p:cNvPr>
          <p:cNvPicPr>
            <a:picLocks noChangeAspect="1"/>
          </p:cNvPicPr>
          <p:nvPr/>
        </p:nvPicPr>
        <p:blipFill>
          <a:blip r:embed="rId5"/>
          <a:stretch>
            <a:fillRect/>
          </a:stretch>
        </p:blipFill>
        <p:spPr>
          <a:xfrm>
            <a:off x="6815255" y="3819428"/>
            <a:ext cx="5376745" cy="3038572"/>
          </a:xfrm>
          <a:prstGeom prst="rect">
            <a:avLst/>
          </a:prstGeom>
        </p:spPr>
      </p:pic>
    </p:spTree>
    <p:extLst>
      <p:ext uri="{BB962C8B-B14F-4D97-AF65-F5344CB8AC3E}">
        <p14:creationId xmlns:p14="http://schemas.microsoft.com/office/powerpoint/2010/main" val="1477319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B869-6D76-400C-9529-B6A5B5479011}"/>
              </a:ext>
            </a:extLst>
          </p:cNvPr>
          <p:cNvSpPr>
            <a:spLocks noGrp="1"/>
          </p:cNvSpPr>
          <p:nvPr>
            <p:ph type="title"/>
          </p:nvPr>
        </p:nvSpPr>
        <p:spPr>
          <a:xfrm>
            <a:off x="223330" y="152400"/>
            <a:ext cx="10353762" cy="1257300"/>
          </a:xfrm>
        </p:spPr>
        <p:txBody>
          <a:bodyPr>
            <a:normAutofit/>
          </a:bodyPr>
          <a:lstStyle/>
          <a:p>
            <a:pPr algn="l"/>
            <a:r>
              <a:rPr lang="en-US" sz="4000" dirty="0">
                <a:latin typeface="Times New Roman" panose="02020603050405020304" pitchFamily="18" charset="0"/>
                <a:cs typeface="Times New Roman" panose="02020603050405020304" pitchFamily="18" charset="0"/>
              </a:rPr>
              <a:t>3.3 HARDWARE AND SOFTWARE :</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79CFFE-9DFA-4493-8C9A-681E0695B06E}"/>
              </a:ext>
            </a:extLst>
          </p:cNvPr>
          <p:cNvSpPr>
            <a:spLocks noGrp="1"/>
          </p:cNvSpPr>
          <p:nvPr>
            <p:ph idx="1"/>
          </p:nvPr>
        </p:nvSpPr>
        <p:spPr>
          <a:xfrm>
            <a:off x="1177860" y="6324415"/>
            <a:ext cx="10353762" cy="533585"/>
          </a:xfrm>
        </p:spPr>
        <p:txBody>
          <a:bodyPr/>
          <a:lstStyle/>
          <a:p>
            <a:pPr marL="36900" indent="0">
              <a:buNone/>
            </a:pPr>
            <a:r>
              <a:rPr lang="en-US" dirty="0"/>
              <a:t>                      FIG ; Basic over view of Hardware Circuit blocks</a:t>
            </a:r>
            <a:endParaRPr lang="en-IN" dirty="0"/>
          </a:p>
        </p:txBody>
      </p:sp>
      <p:pic>
        <p:nvPicPr>
          <p:cNvPr id="1026" name="Picture 2">
            <a:extLst>
              <a:ext uri="{FF2B5EF4-FFF2-40B4-BE49-F238E27FC236}">
                <a16:creationId xmlns:a16="http://schemas.microsoft.com/office/drawing/2014/main" id="{78C42EFD-54C2-4600-9344-0A4D523A0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12191999" cy="5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47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2524188"/>
            <a:ext cx="3792746" cy="2420504"/>
          </a:xfrm>
        </p:spPr>
        <p:txBody>
          <a:bodyPr>
            <a:normAutofit fontScale="90000"/>
          </a:bodyPr>
          <a:lstStyle/>
          <a:p>
            <a:pPr algn="l"/>
            <a:r>
              <a:rPr lang="en-US" sz="4000" dirty="0">
                <a:effectLst/>
                <a:latin typeface="Times New Roman" panose="02020603050405020304" pitchFamily="18" charset="0"/>
                <a:cs typeface="Times New Roman" panose="02020603050405020304" pitchFamily="18" charset="0"/>
              </a:rPr>
              <a:t>Myo-Electric Hand:</a:t>
            </a:r>
            <a:br>
              <a:rPr lang="en-US" sz="4000" dirty="0">
                <a:effectLst/>
                <a:latin typeface="Times New Roman" panose="02020603050405020304" pitchFamily="18" charset="0"/>
                <a:cs typeface="Times New Roman" panose="02020603050405020304" pitchFamily="18" charset="0"/>
              </a:rPr>
            </a:br>
            <a:r>
              <a:rPr lang="en-US" sz="4000" dirty="0">
                <a:effectLst/>
                <a:latin typeface="Times New Roman" panose="02020603050405020304" pitchFamily="18" charset="0"/>
                <a:cs typeface="Times New Roman" panose="02020603050405020304" pitchFamily="18" charset="0"/>
              </a:rPr>
              <a:t>“Prosthetic Hand Replication Using EMG Based Approach”</a:t>
            </a:r>
          </a:p>
        </p:txBody>
      </p:sp>
      <p:sp>
        <p:nvSpPr>
          <p:cNvPr id="6" name="Subtitle 5">
            <a:extLst>
              <a:ext uri="{FF2B5EF4-FFF2-40B4-BE49-F238E27FC236}">
                <a16:creationId xmlns:a16="http://schemas.microsoft.com/office/drawing/2014/main" id="{DF0EC726-1011-4E4D-B558-D8E957DCCBD2}"/>
              </a:ext>
            </a:extLst>
          </p:cNvPr>
          <p:cNvSpPr>
            <a:spLocks noGrp="1"/>
          </p:cNvSpPr>
          <p:nvPr>
            <p:ph type="subTitle" idx="1"/>
          </p:nvPr>
        </p:nvSpPr>
        <p:spPr>
          <a:xfrm>
            <a:off x="-2173215" y="6347448"/>
            <a:ext cx="9440034" cy="1049867"/>
          </a:xfrm>
        </p:spPr>
        <p:txBody>
          <a:bodyPr/>
          <a:lstStyle/>
          <a:p>
            <a:r>
              <a:rPr lang="en-US" dirty="0">
                <a:solidFill>
                  <a:schemeClr val="bg1"/>
                </a:solidFill>
                <a:latin typeface="Times New Roman" panose="02020603050405020304" pitchFamily="18" charset="0"/>
                <a:cs typeface="Times New Roman" panose="02020603050405020304" pitchFamily="18" charset="0"/>
              </a:rPr>
              <a:t>Final Year BE Project Phase-2 Seminar</a:t>
            </a:r>
          </a:p>
          <a:p>
            <a:endParaRPr lang="en-IN" dirty="0"/>
          </a:p>
        </p:txBody>
      </p:sp>
      <p:pic>
        <p:nvPicPr>
          <p:cNvPr id="8" name="Picture 7">
            <a:extLst>
              <a:ext uri="{FF2B5EF4-FFF2-40B4-BE49-F238E27FC236}">
                <a16:creationId xmlns:a16="http://schemas.microsoft.com/office/drawing/2014/main" id="{8F720E9D-EBAC-4DD8-AF44-9B0BF7E2BB1A}"/>
              </a:ext>
            </a:extLst>
          </p:cNvPr>
          <p:cNvPicPr>
            <a:picLocks noChangeAspect="1"/>
          </p:cNvPicPr>
          <p:nvPr/>
        </p:nvPicPr>
        <p:blipFill>
          <a:blip r:embed="rId5"/>
          <a:stretch>
            <a:fillRect/>
          </a:stretch>
        </p:blipFill>
        <p:spPr>
          <a:xfrm>
            <a:off x="821703" y="1685227"/>
            <a:ext cx="5281328" cy="3501927"/>
          </a:xfrm>
          <a:prstGeom prst="rect">
            <a:avLst/>
          </a:prstGeom>
          <a:solidFill>
            <a:srgbClr val="92D050"/>
          </a:solidFill>
        </p:spPr>
      </p:pic>
    </p:spTree>
    <p:extLst>
      <p:ext uri="{BB962C8B-B14F-4D97-AF65-F5344CB8AC3E}">
        <p14:creationId xmlns:p14="http://schemas.microsoft.com/office/powerpoint/2010/main" val="416788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CF7AB3-453A-4A89-835C-79A265BDE652}"/>
              </a:ext>
            </a:extLst>
          </p:cNvPr>
          <p:cNvPicPr>
            <a:picLocks noGrp="1" noChangeAspect="1"/>
          </p:cNvPicPr>
          <p:nvPr>
            <p:ph idx="1"/>
          </p:nvPr>
        </p:nvPicPr>
        <p:blipFill rotWithShape="1">
          <a:blip r:embed="rId2"/>
          <a:srcRect l="40984" t="47948" r="42086" b="32560"/>
          <a:stretch/>
        </p:blipFill>
        <p:spPr>
          <a:xfrm>
            <a:off x="7354275" y="541136"/>
            <a:ext cx="3923930" cy="2541306"/>
          </a:xfrm>
        </p:spPr>
      </p:pic>
      <p:pic>
        <p:nvPicPr>
          <p:cNvPr id="4" name="Picture 3">
            <a:extLst>
              <a:ext uri="{FF2B5EF4-FFF2-40B4-BE49-F238E27FC236}">
                <a16:creationId xmlns:a16="http://schemas.microsoft.com/office/drawing/2014/main" id="{B2A92EA4-4C3C-4A98-B7C5-7139638C7DB7}"/>
              </a:ext>
            </a:extLst>
          </p:cNvPr>
          <p:cNvPicPr>
            <a:picLocks noChangeAspect="1"/>
          </p:cNvPicPr>
          <p:nvPr/>
        </p:nvPicPr>
        <p:blipFill>
          <a:blip r:embed="rId3"/>
          <a:stretch>
            <a:fillRect/>
          </a:stretch>
        </p:blipFill>
        <p:spPr>
          <a:xfrm>
            <a:off x="600925" y="502350"/>
            <a:ext cx="4343937" cy="2580092"/>
          </a:xfrm>
          <a:prstGeom prst="rect">
            <a:avLst/>
          </a:prstGeom>
        </p:spPr>
      </p:pic>
      <p:pic>
        <p:nvPicPr>
          <p:cNvPr id="10" name="Picture 9">
            <a:extLst>
              <a:ext uri="{FF2B5EF4-FFF2-40B4-BE49-F238E27FC236}">
                <a16:creationId xmlns:a16="http://schemas.microsoft.com/office/drawing/2014/main" id="{566E9213-59DD-4CED-9B44-45BF1D569534}"/>
              </a:ext>
            </a:extLst>
          </p:cNvPr>
          <p:cNvPicPr>
            <a:picLocks noChangeAspect="1"/>
          </p:cNvPicPr>
          <p:nvPr/>
        </p:nvPicPr>
        <p:blipFill rotWithShape="1">
          <a:blip r:embed="rId4"/>
          <a:srcRect l="23447" t="35729" r="41457" b="17668"/>
          <a:stretch/>
        </p:blipFill>
        <p:spPr>
          <a:xfrm>
            <a:off x="4129366" y="3538568"/>
            <a:ext cx="3771761" cy="2817082"/>
          </a:xfrm>
          <a:prstGeom prst="rect">
            <a:avLst/>
          </a:prstGeom>
        </p:spPr>
      </p:pic>
      <p:sp>
        <p:nvSpPr>
          <p:cNvPr id="12" name="TextBox 11">
            <a:extLst>
              <a:ext uri="{FF2B5EF4-FFF2-40B4-BE49-F238E27FC236}">
                <a16:creationId xmlns:a16="http://schemas.microsoft.com/office/drawing/2014/main" id="{ACF01123-4BCA-4726-AFB8-48DBC556F8D7}"/>
              </a:ext>
            </a:extLst>
          </p:cNvPr>
          <p:cNvSpPr txBox="1"/>
          <p:nvPr/>
        </p:nvSpPr>
        <p:spPr>
          <a:xfrm>
            <a:off x="1363462" y="3125839"/>
            <a:ext cx="275947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Differential amplifier</a:t>
            </a:r>
          </a:p>
        </p:txBody>
      </p:sp>
      <p:sp>
        <p:nvSpPr>
          <p:cNvPr id="13" name="TextBox 12">
            <a:extLst>
              <a:ext uri="{FF2B5EF4-FFF2-40B4-BE49-F238E27FC236}">
                <a16:creationId xmlns:a16="http://schemas.microsoft.com/office/drawing/2014/main" id="{1D5B2794-9645-4397-8E31-B50562A8BC1C}"/>
              </a:ext>
            </a:extLst>
          </p:cNvPr>
          <p:cNvSpPr txBox="1"/>
          <p:nvPr/>
        </p:nvSpPr>
        <p:spPr>
          <a:xfrm>
            <a:off x="8407154" y="3213717"/>
            <a:ext cx="2654423" cy="36884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Band pass filter</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78C7444-ABB3-4707-8084-2C7C7FEC8212}"/>
              </a:ext>
            </a:extLst>
          </p:cNvPr>
          <p:cNvSpPr txBox="1"/>
          <p:nvPr/>
        </p:nvSpPr>
        <p:spPr>
          <a:xfrm>
            <a:off x="4664343" y="6420095"/>
            <a:ext cx="3361072" cy="369332"/>
          </a:xfrm>
          <a:prstGeom prst="rect">
            <a:avLst/>
          </a:prstGeom>
          <a:noFill/>
        </p:spPr>
        <p:txBody>
          <a:bodyPr wrap="square" rtlCol="0">
            <a:spAutoFit/>
          </a:bodyPr>
          <a:lstStyle/>
          <a:p>
            <a:r>
              <a:rPr lang="en-US" dirty="0"/>
              <a:t>Fig; Non inverting Amplifier</a:t>
            </a:r>
            <a:endParaRPr lang="en-IN" dirty="0"/>
          </a:p>
        </p:txBody>
      </p:sp>
    </p:spTree>
    <p:extLst>
      <p:ext uri="{BB962C8B-B14F-4D97-AF65-F5344CB8AC3E}">
        <p14:creationId xmlns:p14="http://schemas.microsoft.com/office/powerpoint/2010/main" val="95643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8E0E-B557-44B9-9F33-9907185E90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8F6029-E1CE-441C-B2ED-B4F6784E724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89FEE23-E9D1-4C9D-988B-2A51882CE991}"/>
              </a:ext>
            </a:extLst>
          </p:cNvPr>
          <p:cNvPicPr>
            <a:picLocks noChangeAspect="1"/>
          </p:cNvPicPr>
          <p:nvPr/>
        </p:nvPicPr>
        <p:blipFill>
          <a:blip r:embed="rId2"/>
          <a:stretch>
            <a:fillRect/>
          </a:stretch>
        </p:blipFill>
        <p:spPr>
          <a:xfrm>
            <a:off x="1078699" y="799392"/>
            <a:ext cx="4407701" cy="4407701"/>
          </a:xfrm>
          <a:prstGeom prst="rect">
            <a:avLst/>
          </a:prstGeom>
        </p:spPr>
      </p:pic>
      <p:pic>
        <p:nvPicPr>
          <p:cNvPr id="5" name="Picture 4">
            <a:extLst>
              <a:ext uri="{FF2B5EF4-FFF2-40B4-BE49-F238E27FC236}">
                <a16:creationId xmlns:a16="http://schemas.microsoft.com/office/drawing/2014/main" id="{101128C2-5EE4-4E0F-8662-CA687C8A24A1}"/>
              </a:ext>
            </a:extLst>
          </p:cNvPr>
          <p:cNvPicPr>
            <a:picLocks noChangeAspect="1"/>
          </p:cNvPicPr>
          <p:nvPr/>
        </p:nvPicPr>
        <p:blipFill>
          <a:blip r:embed="rId3"/>
          <a:stretch>
            <a:fillRect/>
          </a:stretch>
        </p:blipFill>
        <p:spPr>
          <a:xfrm>
            <a:off x="6090676" y="861437"/>
            <a:ext cx="4970295" cy="4283609"/>
          </a:xfrm>
          <a:prstGeom prst="rect">
            <a:avLst/>
          </a:prstGeom>
        </p:spPr>
      </p:pic>
      <p:sp>
        <p:nvSpPr>
          <p:cNvPr id="6" name="TextBox 5">
            <a:extLst>
              <a:ext uri="{FF2B5EF4-FFF2-40B4-BE49-F238E27FC236}">
                <a16:creationId xmlns:a16="http://schemas.microsoft.com/office/drawing/2014/main" id="{9FF1BBF0-27BE-4FDF-90F0-3AD965FF1F68}"/>
              </a:ext>
            </a:extLst>
          </p:cNvPr>
          <p:cNvSpPr txBox="1"/>
          <p:nvPr/>
        </p:nvSpPr>
        <p:spPr>
          <a:xfrm>
            <a:off x="2388093" y="5363377"/>
            <a:ext cx="3098307" cy="369332"/>
          </a:xfrm>
          <a:prstGeom prst="rect">
            <a:avLst/>
          </a:prstGeom>
          <a:noFill/>
        </p:spPr>
        <p:txBody>
          <a:bodyPr wrap="square" rtlCol="0">
            <a:spAutoFit/>
          </a:bodyPr>
          <a:lstStyle/>
          <a:p>
            <a:r>
              <a:rPr lang="en-US" dirty="0"/>
              <a:t>Fig: Arduino Nano</a:t>
            </a:r>
            <a:endParaRPr lang="en-IN" dirty="0"/>
          </a:p>
        </p:txBody>
      </p:sp>
      <p:sp>
        <p:nvSpPr>
          <p:cNvPr id="7" name="TextBox 6">
            <a:extLst>
              <a:ext uri="{FF2B5EF4-FFF2-40B4-BE49-F238E27FC236}">
                <a16:creationId xmlns:a16="http://schemas.microsoft.com/office/drawing/2014/main" id="{885C2ACB-34CE-4A4C-9CFB-FB12FD9FF0C4}"/>
              </a:ext>
            </a:extLst>
          </p:cNvPr>
          <p:cNvSpPr txBox="1"/>
          <p:nvPr/>
        </p:nvSpPr>
        <p:spPr>
          <a:xfrm>
            <a:off x="7679185" y="5363377"/>
            <a:ext cx="2814221" cy="369332"/>
          </a:xfrm>
          <a:prstGeom prst="rect">
            <a:avLst/>
          </a:prstGeom>
          <a:noFill/>
        </p:spPr>
        <p:txBody>
          <a:bodyPr wrap="square" rtlCol="0">
            <a:spAutoFit/>
          </a:bodyPr>
          <a:lstStyle/>
          <a:p>
            <a:r>
              <a:rPr lang="en-US" dirty="0"/>
              <a:t>Fig: Software IDE</a:t>
            </a:r>
            <a:endParaRPr lang="en-IN" dirty="0"/>
          </a:p>
        </p:txBody>
      </p:sp>
    </p:spTree>
    <p:extLst>
      <p:ext uri="{BB962C8B-B14F-4D97-AF65-F5344CB8AC3E}">
        <p14:creationId xmlns:p14="http://schemas.microsoft.com/office/powerpoint/2010/main" val="920498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F6029-E1CE-441C-B2ED-B4F6784E7249}"/>
              </a:ext>
            </a:extLst>
          </p:cNvPr>
          <p:cNvSpPr>
            <a:spLocks noGrp="1"/>
          </p:cNvSpPr>
          <p:nvPr>
            <p:ph idx="1"/>
          </p:nvPr>
        </p:nvSpPr>
        <p:spPr>
          <a:xfrm>
            <a:off x="662564" y="824698"/>
            <a:ext cx="10866872" cy="5513958"/>
          </a:xfrm>
        </p:spPr>
        <p:txBody>
          <a:bodyPr>
            <a:noAutofit/>
          </a:bodyPr>
          <a:lstStyle/>
          <a:p>
            <a:r>
              <a:rPr lang="en-US" sz="2400" dirty="0"/>
              <a:t>An EMG signal is an Electric Potential generated by Muscle Contraction.</a:t>
            </a:r>
          </a:p>
          <a:p>
            <a:r>
              <a:rPr lang="en-US" sz="2400" dirty="0"/>
              <a:t> It may be measured on the skin surface or by embedding sensors into deeper layers of the muscle.</a:t>
            </a:r>
          </a:p>
          <a:p>
            <a:r>
              <a:rPr lang="en-US" sz="2400" dirty="0"/>
              <a:t>Medical reference suggests that different compartments of the ear muscle related to hand and finger movement and EMG signal can still be measured from the forearm muscle even after the hand is amputated.</a:t>
            </a:r>
          </a:p>
          <a:p>
            <a:r>
              <a:rPr lang="en-US" sz="2400" dirty="0"/>
              <a:t>Therefore, theoretically, it is possible to use the EMG signal to control hand and ﬁnger movements.</a:t>
            </a:r>
          </a:p>
          <a:p>
            <a:r>
              <a:rPr lang="en-US" sz="2400" dirty="0"/>
              <a:t>Then the EMG signals need to be measured through the electrodes placed systematically</a:t>
            </a:r>
            <a:endParaRPr lang="en-IN" sz="2400" dirty="0"/>
          </a:p>
        </p:txBody>
      </p:sp>
    </p:spTree>
    <p:extLst>
      <p:ext uri="{BB962C8B-B14F-4D97-AF65-F5344CB8AC3E}">
        <p14:creationId xmlns:p14="http://schemas.microsoft.com/office/powerpoint/2010/main" val="2727311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F6029-E1CE-441C-B2ED-B4F6784E7249}"/>
              </a:ext>
            </a:extLst>
          </p:cNvPr>
          <p:cNvSpPr>
            <a:spLocks noGrp="1"/>
          </p:cNvSpPr>
          <p:nvPr>
            <p:ph idx="1"/>
          </p:nvPr>
        </p:nvSpPr>
        <p:spPr>
          <a:xfrm>
            <a:off x="753998" y="966741"/>
            <a:ext cx="9171238" cy="5629367"/>
          </a:xfrm>
        </p:spPr>
        <p:txBody>
          <a:bodyPr>
            <a:normAutofit/>
          </a:bodyPr>
          <a:lstStyle/>
          <a:p>
            <a:r>
              <a:rPr lang="en-US" sz="2400" dirty="0"/>
              <a:t>Then the EMG signal needs to be filtered and pre processing needs to be done.</a:t>
            </a:r>
          </a:p>
          <a:p>
            <a:r>
              <a:rPr lang="en-US" sz="2400" dirty="0"/>
              <a:t>Then the processed signal needs to be input to a microcontroller.</a:t>
            </a:r>
          </a:p>
          <a:p>
            <a:r>
              <a:rPr lang="en-US" sz="2400" dirty="0"/>
              <a:t>Then the signals are used to control micro switches and the Servo Motors in the Artificial Arm.</a:t>
            </a:r>
          </a:p>
          <a:p>
            <a:r>
              <a:rPr lang="en-US" sz="2400" dirty="0"/>
              <a:t>Then the assembly in placed in a Container and placed on the arms of the User.</a:t>
            </a:r>
          </a:p>
          <a:p>
            <a:r>
              <a:rPr lang="en-US" sz="2400" dirty="0"/>
              <a:t>Then </a:t>
            </a:r>
            <a:r>
              <a:rPr lang="en-US" sz="2400" dirty="0" err="1"/>
              <a:t>Succesive</a:t>
            </a:r>
            <a:r>
              <a:rPr lang="en-US" sz="2400" dirty="0"/>
              <a:t> Iterations of Testing Is done and the Accuracy of the Grips Is Fine Tuned.</a:t>
            </a:r>
          </a:p>
          <a:p>
            <a:endParaRPr lang="en-IN" dirty="0"/>
          </a:p>
        </p:txBody>
      </p:sp>
    </p:spTree>
    <p:extLst>
      <p:ext uri="{BB962C8B-B14F-4D97-AF65-F5344CB8AC3E}">
        <p14:creationId xmlns:p14="http://schemas.microsoft.com/office/powerpoint/2010/main" val="3408287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8E0E-B557-44B9-9F33-9907185E90A6}"/>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4.SYSTEM IMPLIMENTATION:</a:t>
            </a:r>
            <a:endParaRPr lang="en-IN" sz="4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0992B9-A798-4B02-A88E-D6C2A684B3A8}"/>
              </a:ext>
            </a:extLst>
          </p:cNvPr>
          <p:cNvPicPr>
            <a:picLocks noChangeAspect="1"/>
          </p:cNvPicPr>
          <p:nvPr/>
        </p:nvPicPr>
        <p:blipFill>
          <a:blip r:embed="rId2"/>
          <a:stretch>
            <a:fillRect/>
          </a:stretch>
        </p:blipFill>
        <p:spPr>
          <a:xfrm>
            <a:off x="5815468" y="2434862"/>
            <a:ext cx="6130326" cy="2998272"/>
          </a:xfrm>
          <a:prstGeom prst="rect">
            <a:avLst/>
          </a:prstGeom>
        </p:spPr>
      </p:pic>
      <p:sp>
        <p:nvSpPr>
          <p:cNvPr id="6" name="TextBox 5">
            <a:extLst>
              <a:ext uri="{FF2B5EF4-FFF2-40B4-BE49-F238E27FC236}">
                <a16:creationId xmlns:a16="http://schemas.microsoft.com/office/drawing/2014/main" id="{E2B0670B-6FD3-48C9-9E58-2FD8028A9A0E}"/>
              </a:ext>
            </a:extLst>
          </p:cNvPr>
          <p:cNvSpPr txBox="1"/>
          <p:nvPr/>
        </p:nvSpPr>
        <p:spPr>
          <a:xfrm>
            <a:off x="1159555" y="1585087"/>
            <a:ext cx="382688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4.1 POWER SUPPLY</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03169A9-EDC5-44C0-B2B4-A565C11CC15F}"/>
              </a:ext>
            </a:extLst>
          </p:cNvPr>
          <p:cNvSpPr txBox="1"/>
          <p:nvPr/>
        </p:nvSpPr>
        <p:spPr>
          <a:xfrm>
            <a:off x="1066195" y="2688269"/>
            <a:ext cx="4128722" cy="400110"/>
          </a:xfrm>
          <a:prstGeom prst="rect">
            <a:avLst/>
          </a:prstGeom>
          <a:noFill/>
        </p:spPr>
        <p:txBody>
          <a:bodyPr wrap="square" rtlCol="0">
            <a:spAutoFit/>
          </a:bodyPr>
          <a:lstStyle/>
          <a:p>
            <a:endParaRPr lang="en-IN" sz="2000" dirty="0"/>
          </a:p>
        </p:txBody>
      </p:sp>
      <p:sp>
        <p:nvSpPr>
          <p:cNvPr id="9" name="TextBox 8">
            <a:extLst>
              <a:ext uri="{FF2B5EF4-FFF2-40B4-BE49-F238E27FC236}">
                <a16:creationId xmlns:a16="http://schemas.microsoft.com/office/drawing/2014/main" id="{FCE37A43-8E20-45FA-9110-13A811D2FA82}"/>
              </a:ext>
            </a:extLst>
          </p:cNvPr>
          <p:cNvSpPr txBox="1"/>
          <p:nvPr/>
        </p:nvSpPr>
        <p:spPr>
          <a:xfrm>
            <a:off x="1341402" y="2434862"/>
            <a:ext cx="3463188"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Two 9 volt batteries are both a convenient and safe way to power our EMG amplifier. Because we'll be attaching ourselves to the circuit, we don't want our circuit connected in any way to AC power from the wall.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diagram below illustrates how to connect the batteries in a ±9 volt arrangement.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66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F6029-E1CE-441C-B2ED-B4F6784E7249}"/>
              </a:ext>
            </a:extLst>
          </p:cNvPr>
          <p:cNvSpPr>
            <a:spLocks noGrp="1"/>
          </p:cNvSpPr>
          <p:nvPr>
            <p:ph idx="1"/>
          </p:nvPr>
        </p:nvSpPr>
        <p:spPr>
          <a:xfrm>
            <a:off x="1157056" y="1571625"/>
            <a:ext cx="5137211" cy="3714749"/>
          </a:xfrm>
        </p:spPr>
        <p:txBody>
          <a:bodyPr>
            <a:normAutofit/>
          </a:bodyPr>
          <a:lstStyle/>
          <a:p>
            <a:pPr marL="36900" indent="0">
              <a:buNone/>
            </a:pPr>
            <a:r>
              <a:rPr lang="en-US" sz="2400" dirty="0">
                <a:latin typeface="Times New Roman" panose="02020603050405020304" pitchFamily="18" charset="0"/>
                <a:cs typeface="Times New Roman" panose="02020603050405020304" pitchFamily="18" charset="0"/>
              </a:rPr>
              <a:t>4.2 – SIGNAL ACQUISITION</a:t>
            </a:r>
          </a:p>
          <a:p>
            <a:pPr marL="36900" indent="0">
              <a:buNone/>
            </a:pPr>
            <a:endParaRPr lang="en-US" sz="2400" dirty="0">
              <a:latin typeface="Times New Roman" panose="02020603050405020304" pitchFamily="18" charset="0"/>
              <a:cs typeface="Times New Roman" panose="02020603050405020304" pitchFamily="18" charset="0"/>
            </a:endParaRPr>
          </a:p>
          <a:p>
            <a:pPr marL="36900" indent="0">
              <a:buNone/>
            </a:pPr>
            <a:r>
              <a:rPr lang="en-US" sz="2400" dirty="0">
                <a:latin typeface="Times New Roman" panose="02020603050405020304" pitchFamily="18" charset="0"/>
                <a:cs typeface="Times New Roman" panose="02020603050405020304" pitchFamily="18" charset="0"/>
              </a:rPr>
              <a:t> Next, we will work on the signal acquisition phase of your EMG circuit which we will use to measure our body’s nervous system’s electrical impulses used to activate muscle fibers.</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54A6E2-354E-4EC1-B24D-39B4B5DAE28E}"/>
              </a:ext>
            </a:extLst>
          </p:cNvPr>
          <p:cNvPicPr>
            <a:picLocks noChangeAspect="1"/>
          </p:cNvPicPr>
          <p:nvPr/>
        </p:nvPicPr>
        <p:blipFill>
          <a:blip r:embed="rId2"/>
          <a:stretch>
            <a:fillRect/>
          </a:stretch>
        </p:blipFill>
        <p:spPr>
          <a:xfrm>
            <a:off x="7169426" y="590242"/>
            <a:ext cx="4140725" cy="5525014"/>
          </a:xfrm>
          <a:prstGeom prst="rect">
            <a:avLst/>
          </a:prstGeom>
        </p:spPr>
      </p:pic>
    </p:spTree>
    <p:extLst>
      <p:ext uri="{BB962C8B-B14F-4D97-AF65-F5344CB8AC3E}">
        <p14:creationId xmlns:p14="http://schemas.microsoft.com/office/powerpoint/2010/main" val="3142232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a:xfrm>
            <a:off x="1026245" y="1009096"/>
            <a:ext cx="5069755" cy="3714749"/>
          </a:xfrm>
        </p:spPr>
        <p:txBody>
          <a:bodyPr>
            <a:normAutofit fontScale="25000" lnSpcReduction="20000"/>
          </a:bodyPr>
          <a:lstStyle/>
          <a:p>
            <a:pPr marL="36900" indent="0">
              <a:buNone/>
            </a:pPr>
            <a:r>
              <a:rPr lang="en-US" sz="8000" dirty="0">
                <a:latin typeface="Times New Roman" panose="02020603050405020304" pitchFamily="18" charset="0"/>
                <a:cs typeface="Times New Roman" panose="02020603050405020304" pitchFamily="18" charset="0"/>
              </a:rPr>
              <a:t>4.3 - SIGNAL CONDITIONING </a:t>
            </a:r>
          </a:p>
          <a:p>
            <a:pPr marL="36900" indent="0">
              <a:buNone/>
            </a:pPr>
            <a:endParaRPr lang="en-US" sz="8000" dirty="0">
              <a:latin typeface="Times New Roman" panose="02020603050405020304" pitchFamily="18" charset="0"/>
              <a:cs typeface="Times New Roman" panose="02020603050405020304" pitchFamily="18" charset="0"/>
            </a:endParaRPr>
          </a:p>
          <a:p>
            <a:r>
              <a:rPr lang="en-US" sz="8000" dirty="0">
                <a:latin typeface="Times New Roman" panose="02020603050405020304" pitchFamily="18" charset="0"/>
                <a:cs typeface="Times New Roman" panose="02020603050405020304" pitchFamily="18" charset="0"/>
              </a:rPr>
              <a:t>In this phase, we’re going to take those very small signals measured in the SIGNAL ACQUISITION phase and amplify them.</a:t>
            </a:r>
          </a:p>
          <a:p>
            <a:r>
              <a:rPr lang="en-US" sz="8000" dirty="0">
                <a:latin typeface="Times New Roman" panose="02020603050405020304" pitchFamily="18" charset="0"/>
                <a:cs typeface="Times New Roman" panose="02020603050405020304" pitchFamily="18" charset="0"/>
              </a:rPr>
              <a:t>First we will be inverting amplifier with a gain of -15. An inverting amplifier does exactly what it sounds like. It amplifies your signal but also inverts it. </a:t>
            </a:r>
          </a:p>
          <a:p>
            <a:r>
              <a:rPr lang="en-US" sz="8000" dirty="0">
                <a:latin typeface="Times New Roman" panose="02020603050405020304" pitchFamily="18" charset="0"/>
                <a:cs typeface="Times New Roman" panose="02020603050405020304" pitchFamily="18" charset="0"/>
              </a:rPr>
              <a:t>Next, we are going to add a capacitor to AC couple the signal. AC coupling is useful in removing DC error offset in a signal. </a:t>
            </a:r>
          </a:p>
          <a:p>
            <a:r>
              <a:rPr lang="en-US" sz="8000" dirty="0">
                <a:latin typeface="Times New Roman" panose="02020603050405020304" pitchFamily="18" charset="0"/>
                <a:cs typeface="Times New Roman" panose="02020603050405020304" pitchFamily="18" charset="0"/>
              </a:rPr>
              <a:t>Next we are going to add another inverting amplifier with a gain </a:t>
            </a:r>
          </a:p>
          <a:p>
            <a:pPr marL="3690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C0F0AE6-B318-49AB-A214-146738C9D57E}"/>
              </a:ext>
            </a:extLst>
          </p:cNvPr>
          <p:cNvPicPr>
            <a:picLocks noChangeAspect="1"/>
          </p:cNvPicPr>
          <p:nvPr/>
        </p:nvPicPr>
        <p:blipFill>
          <a:blip r:embed="rId2"/>
          <a:stretch>
            <a:fillRect/>
          </a:stretch>
        </p:blipFill>
        <p:spPr>
          <a:xfrm>
            <a:off x="7161099" y="791905"/>
            <a:ext cx="4566302" cy="5495968"/>
          </a:xfrm>
          <a:prstGeom prst="rect">
            <a:avLst/>
          </a:prstGeom>
        </p:spPr>
      </p:pic>
    </p:spTree>
    <p:extLst>
      <p:ext uri="{BB962C8B-B14F-4D97-AF65-F5344CB8AC3E}">
        <p14:creationId xmlns:p14="http://schemas.microsoft.com/office/powerpoint/2010/main" val="2799739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a:xfrm>
            <a:off x="625272" y="1037764"/>
            <a:ext cx="5470728" cy="5167728"/>
          </a:xfrm>
        </p:spPr>
        <p:txBody>
          <a:bodyPr/>
          <a:lstStyle/>
          <a:p>
            <a:pPr marL="36900" indent="0">
              <a:buNone/>
            </a:pPr>
            <a:r>
              <a:rPr lang="en-US" dirty="0">
                <a:latin typeface="Times New Roman" panose="02020603050405020304" pitchFamily="18" charset="0"/>
                <a:cs typeface="Times New Roman" panose="02020603050405020304" pitchFamily="18" charset="0"/>
              </a:rPr>
              <a:t>4.4 – CONNECTING THE ELECTRODES</a:t>
            </a:r>
          </a:p>
          <a:p>
            <a:pPr marL="36900" indent="0">
              <a:buNone/>
            </a:pPr>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For the bicep, the elbow is a suitable placement for ground. </a:t>
            </a:r>
          </a:p>
          <a:p>
            <a:r>
              <a:rPr lang="en-US" sz="2000" dirty="0">
                <a:latin typeface="Times New Roman" panose="02020603050405020304" pitchFamily="18" charset="0"/>
                <a:cs typeface="Times New Roman" panose="02020603050405020304" pitchFamily="18" charset="0"/>
              </a:rPr>
              <a:t>The positive and negative electrodes should be placed on the upper arm as shown in the figure. </a:t>
            </a:r>
          </a:p>
          <a:p>
            <a:r>
              <a:rPr lang="en-US" sz="2000" dirty="0">
                <a:latin typeface="Times New Roman" panose="02020603050405020304" pitchFamily="18" charset="0"/>
                <a:cs typeface="Times New Roman" panose="02020603050405020304" pitchFamily="18" charset="0"/>
              </a:rPr>
              <a:t>In my experience, the signal was stronger when electrodes were placed closer to the center of the body (medially) when the palm is facing upward.</a:t>
            </a:r>
          </a:p>
          <a:p>
            <a:pPr marL="36900" indent="0">
              <a:buNone/>
            </a:pPr>
            <a:endParaRPr lang="en-US" dirty="0">
              <a:latin typeface="Times New Roman" panose="02020603050405020304" pitchFamily="18" charset="0"/>
              <a:cs typeface="Times New Roman" panose="02020603050405020304" pitchFamily="18" charset="0"/>
            </a:endParaRPr>
          </a:p>
          <a:p>
            <a:pPr marL="3690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1497C14-2083-4810-A465-3F73E50C9A52}"/>
              </a:ext>
            </a:extLst>
          </p:cNvPr>
          <p:cNvPicPr>
            <a:picLocks noChangeAspect="1"/>
          </p:cNvPicPr>
          <p:nvPr/>
        </p:nvPicPr>
        <p:blipFill>
          <a:blip r:embed="rId2"/>
          <a:stretch>
            <a:fillRect/>
          </a:stretch>
        </p:blipFill>
        <p:spPr>
          <a:xfrm>
            <a:off x="6191201" y="2373389"/>
            <a:ext cx="5789819" cy="2837803"/>
          </a:xfrm>
          <a:prstGeom prst="rect">
            <a:avLst/>
          </a:prstGeom>
        </p:spPr>
      </p:pic>
    </p:spTree>
    <p:extLst>
      <p:ext uri="{BB962C8B-B14F-4D97-AF65-F5344CB8AC3E}">
        <p14:creationId xmlns:p14="http://schemas.microsoft.com/office/powerpoint/2010/main" val="2289458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C4BF6CE-61DD-4635-9DC5-2D1CF9226CAF}"/>
              </a:ext>
            </a:extLst>
          </p:cNvPr>
          <p:cNvPicPr>
            <a:picLocks noChangeAspect="1"/>
          </p:cNvPicPr>
          <p:nvPr/>
        </p:nvPicPr>
        <p:blipFill>
          <a:blip r:embed="rId2"/>
          <a:stretch>
            <a:fillRect/>
          </a:stretch>
        </p:blipFill>
        <p:spPr>
          <a:xfrm>
            <a:off x="0" y="0"/>
            <a:ext cx="12192000" cy="3525352"/>
          </a:xfrm>
          <a:prstGeom prst="rect">
            <a:avLst/>
          </a:prstGeom>
        </p:spPr>
      </p:pic>
      <p:pic>
        <p:nvPicPr>
          <p:cNvPr id="5" name="Picture 4">
            <a:extLst>
              <a:ext uri="{FF2B5EF4-FFF2-40B4-BE49-F238E27FC236}">
                <a16:creationId xmlns:a16="http://schemas.microsoft.com/office/drawing/2014/main" id="{44149A29-521A-4618-9EF2-054D7B0D220F}"/>
              </a:ext>
            </a:extLst>
          </p:cNvPr>
          <p:cNvPicPr>
            <a:picLocks noChangeAspect="1"/>
          </p:cNvPicPr>
          <p:nvPr/>
        </p:nvPicPr>
        <p:blipFill>
          <a:blip r:embed="rId3"/>
          <a:stretch>
            <a:fillRect/>
          </a:stretch>
        </p:blipFill>
        <p:spPr>
          <a:xfrm>
            <a:off x="0" y="3525352"/>
            <a:ext cx="12192000" cy="3397373"/>
          </a:xfrm>
          <a:prstGeom prst="rect">
            <a:avLst/>
          </a:prstGeom>
        </p:spPr>
      </p:pic>
      <p:sp>
        <p:nvSpPr>
          <p:cNvPr id="6" name="TextBox 5">
            <a:extLst>
              <a:ext uri="{FF2B5EF4-FFF2-40B4-BE49-F238E27FC236}">
                <a16:creationId xmlns:a16="http://schemas.microsoft.com/office/drawing/2014/main" id="{A8497296-C77A-4AF8-8028-EE119E645C71}"/>
              </a:ext>
            </a:extLst>
          </p:cNvPr>
          <p:cNvSpPr txBox="1"/>
          <p:nvPr/>
        </p:nvSpPr>
        <p:spPr>
          <a:xfrm>
            <a:off x="4096138" y="5987630"/>
            <a:ext cx="2313993" cy="369332"/>
          </a:xfrm>
          <a:prstGeom prst="rect">
            <a:avLst/>
          </a:prstGeom>
          <a:solidFill>
            <a:schemeClr val="tx1"/>
          </a:solidFill>
        </p:spPr>
        <p:txBody>
          <a:bodyPr wrap="square" rtlCol="0">
            <a:spAutoFit/>
          </a:bodyPr>
          <a:lstStyle/>
          <a:p>
            <a:r>
              <a:rPr lang="en-US" b="1" dirty="0">
                <a:solidFill>
                  <a:schemeClr val="bg2"/>
                </a:solidFill>
                <a:latin typeface="Times New Roman" panose="02020603050405020304" pitchFamily="18" charset="0"/>
                <a:cs typeface="Times New Roman" panose="02020603050405020304" pitchFamily="18" charset="0"/>
              </a:rPr>
              <a:t>Smoothening</a:t>
            </a:r>
            <a:endParaRPr lang="en-IN"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367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5. RESULTS AND DISCUSSIONS: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a:xfrm>
            <a:off x="913795" y="2076450"/>
            <a:ext cx="10353762" cy="4464309"/>
          </a:xfrm>
        </p:spPr>
        <p:txBody>
          <a:bodyPr>
            <a:normAutofit/>
          </a:bodyPr>
          <a:lstStyle/>
          <a:p>
            <a:r>
              <a:rPr lang="en-US" sz="2200" dirty="0">
                <a:latin typeface="Times New Roman" panose="02020603050405020304" pitchFamily="18" charset="0"/>
                <a:cs typeface="Times New Roman" panose="02020603050405020304" pitchFamily="18" charset="0"/>
              </a:rPr>
              <a:t>The EMG Signal was Acquired from the EMG Sensor</a:t>
            </a:r>
          </a:p>
          <a:p>
            <a:r>
              <a:rPr lang="en-US" sz="2200" dirty="0">
                <a:latin typeface="Times New Roman" panose="02020603050405020304" pitchFamily="18" charset="0"/>
                <a:cs typeface="Times New Roman" panose="02020603050405020304" pitchFamily="18" charset="0"/>
              </a:rPr>
              <a:t>A EMG Signal Was fed into the Micro Controller which in turn perform the required necessary actions which is called Training </a:t>
            </a:r>
          </a:p>
          <a:p>
            <a:r>
              <a:rPr lang="en-US" sz="2200" dirty="0">
                <a:latin typeface="Times New Roman" panose="02020603050405020304" pitchFamily="18" charset="0"/>
                <a:cs typeface="Times New Roman" panose="02020603050405020304" pitchFamily="18" charset="0"/>
              </a:rPr>
              <a:t>Then Serial Data from the Micro Controller is fed into the Simulating Software Called as Processing IDE</a:t>
            </a:r>
          </a:p>
          <a:p>
            <a:r>
              <a:rPr lang="en-US" sz="2200" dirty="0">
                <a:latin typeface="Times New Roman" panose="02020603050405020304" pitchFamily="18" charset="0"/>
                <a:cs typeface="Times New Roman" panose="02020603050405020304" pitchFamily="18" charset="0"/>
              </a:rPr>
              <a:t>Then the minimum Threshold for reading the data is set.</a:t>
            </a:r>
          </a:p>
          <a:p>
            <a:r>
              <a:rPr lang="en-US" sz="2200" dirty="0">
                <a:latin typeface="Times New Roman" panose="02020603050405020304" pitchFamily="18" charset="0"/>
                <a:cs typeface="Times New Roman" panose="02020603050405020304" pitchFamily="18" charset="0"/>
              </a:rPr>
              <a:t>Button Logic is used to train the Model </a:t>
            </a:r>
          </a:p>
          <a:p>
            <a:r>
              <a:rPr lang="en-US" sz="2200" dirty="0">
                <a:latin typeface="Times New Roman" panose="02020603050405020304" pitchFamily="18" charset="0"/>
                <a:cs typeface="Times New Roman" panose="02020603050405020304" pitchFamily="18" charset="0"/>
              </a:rPr>
              <a:t>Tap and Hold Logic is used using Time as a Reference Value</a:t>
            </a: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37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209467" cy="457200"/>
          </a:xfrm>
        </p:spPr>
        <p:txBody>
          <a:bodyPr anchor="b">
            <a:normAutofit fontScale="90000"/>
          </a:bodyPr>
          <a:lstStyle/>
          <a:p>
            <a:pPr algn="l"/>
            <a:r>
              <a:rPr lang="en-US" sz="4400" dirty="0">
                <a:latin typeface="Times New Roman" panose="02020603050405020304" pitchFamily="18" charset="0"/>
                <a:cs typeface="Times New Roman" panose="02020603050405020304" pitchFamily="18" charset="0"/>
              </a:rPr>
              <a:t>CONTENTS:</a:t>
            </a:r>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772476" y="1250864"/>
            <a:ext cx="5160443" cy="4711024"/>
          </a:xfrm>
        </p:spPr>
        <p:txBody>
          <a:bodyPr anchor="t">
            <a:normAutofit fontScale="92500"/>
          </a:bodyPr>
          <a:lstStyle/>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INTRODUCTION</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LITERATURE SURVEY</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METHODOLOGY</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SYSTEM IMPLEMENTATION</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RESULTS,DISCUSSIONS</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ADVANTAGES, DISADVANTAGES, APPLICATIONS.</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CONCLUSION</a:t>
            </a:r>
          </a:p>
          <a:p>
            <a:pPr marL="494100" lvl="0" indent="-457200">
              <a:buFont typeface="+mj-lt"/>
              <a:buAutoNum type="arabicPeriod"/>
            </a:pPr>
            <a:r>
              <a:rPr lang="en-US" sz="2400" dirty="0">
                <a:latin typeface="Times New Roman" panose="02020603050405020304" pitchFamily="18" charset="0"/>
                <a:cs typeface="Times New Roman" panose="02020603050405020304" pitchFamily="18" charset="0"/>
              </a:rPr>
              <a:t>FUTURE SCOPE</a:t>
            </a:r>
          </a:p>
          <a:p>
            <a:pPr marL="494100" lvl="0" indent="-457200">
              <a:buFont typeface="+mj-lt"/>
              <a:buAutoNum type="arabicPeriod"/>
            </a:pPr>
            <a:endParaRPr lang="en-US" sz="2400" dirty="0"/>
          </a:p>
        </p:txBody>
      </p:sp>
      <p:pic>
        <p:nvPicPr>
          <p:cNvPr id="5" name="Picture 4">
            <a:extLst>
              <a:ext uri="{FF2B5EF4-FFF2-40B4-BE49-F238E27FC236}">
                <a16:creationId xmlns:a16="http://schemas.microsoft.com/office/drawing/2014/main" id="{BD9F5400-5766-4507-9981-953E9E26E271}"/>
              </a:ext>
            </a:extLst>
          </p:cNvPr>
          <p:cNvPicPr>
            <a:picLocks noChangeAspect="1"/>
          </p:cNvPicPr>
          <p:nvPr/>
        </p:nvPicPr>
        <p:blipFill rotWithShape="1">
          <a:blip r:embed="rId7"/>
          <a:srcRect t="1" b="13527"/>
          <a:stretch/>
        </p:blipFill>
        <p:spPr>
          <a:xfrm>
            <a:off x="754662" y="504825"/>
            <a:ext cx="4568666" cy="2924175"/>
          </a:xfrm>
          <a:prstGeom prst="rect">
            <a:avLst/>
          </a:prstGeom>
        </p:spPr>
      </p:pic>
      <p:pic>
        <p:nvPicPr>
          <p:cNvPr id="7" name="Picture 6">
            <a:extLst>
              <a:ext uri="{FF2B5EF4-FFF2-40B4-BE49-F238E27FC236}">
                <a16:creationId xmlns:a16="http://schemas.microsoft.com/office/drawing/2014/main" id="{BE97C50B-1963-4D67-B736-2685E77DFADB}"/>
              </a:ext>
            </a:extLst>
          </p:cNvPr>
          <p:cNvPicPr>
            <a:picLocks noChangeAspect="1"/>
          </p:cNvPicPr>
          <p:nvPr/>
        </p:nvPicPr>
        <p:blipFill>
          <a:blip r:embed="rId8"/>
          <a:stretch>
            <a:fillRect/>
          </a:stretch>
        </p:blipFill>
        <p:spPr>
          <a:xfrm>
            <a:off x="1514995" y="3599688"/>
            <a:ext cx="3048000" cy="3048000"/>
          </a:xfrm>
          <a:prstGeom prst="rect">
            <a:avLst/>
          </a:prstGeom>
        </p:spPr>
      </p:pic>
    </p:spTree>
    <p:extLst>
      <p:ext uri="{BB962C8B-B14F-4D97-AF65-F5344CB8AC3E}">
        <p14:creationId xmlns:p14="http://schemas.microsoft.com/office/powerpoint/2010/main" val="1622573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a:xfrm>
            <a:off x="671199" y="564891"/>
            <a:ext cx="10353762" cy="5527999"/>
          </a:xfrm>
        </p:spPr>
        <p:txBody>
          <a:bodyPr/>
          <a:lstStyle/>
          <a:p>
            <a:r>
              <a:rPr lang="en-US" dirty="0"/>
              <a:t>The Data is then Processed in the Processing IDE</a:t>
            </a:r>
          </a:p>
          <a:p>
            <a:r>
              <a:rPr lang="en-US" dirty="0"/>
              <a:t>The Prosthetic Hand then Mimics the actions of the Simulated Hand in IDE </a:t>
            </a:r>
            <a:endParaRPr lang="en-IN" dirty="0"/>
          </a:p>
        </p:txBody>
      </p:sp>
      <p:pic>
        <p:nvPicPr>
          <p:cNvPr id="1029" name="Picture 5">
            <a:extLst>
              <a:ext uri="{FF2B5EF4-FFF2-40B4-BE49-F238E27FC236}">
                <a16:creationId xmlns:a16="http://schemas.microsoft.com/office/drawing/2014/main" id="{FA5E6CD9-0290-4EAD-A049-63C9C64EA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527" y="1878628"/>
            <a:ext cx="8901403" cy="310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2481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6.1  ADVANTAGES </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a:xfrm>
            <a:off x="913795" y="1782147"/>
            <a:ext cx="10353762" cy="4833257"/>
          </a:xfrm>
        </p:spPr>
        <p:txBody>
          <a:bodyPr/>
          <a:lstStyle/>
          <a:p>
            <a:r>
              <a:rPr lang="en-US" dirty="0">
                <a:latin typeface="Times New Roman" panose="02020603050405020304" pitchFamily="18" charset="0"/>
                <a:cs typeface="Times New Roman" panose="02020603050405020304" pitchFamily="18" charset="0"/>
              </a:rPr>
              <a:t>Easy To Use</a:t>
            </a:r>
          </a:p>
          <a:p>
            <a:r>
              <a:rPr lang="en-US" dirty="0">
                <a:latin typeface="Times New Roman" panose="02020603050405020304" pitchFamily="18" charset="0"/>
                <a:cs typeface="Times New Roman" panose="02020603050405020304" pitchFamily="18" charset="0"/>
              </a:rPr>
              <a:t>Inexpensive</a:t>
            </a:r>
          </a:p>
          <a:p>
            <a:r>
              <a:rPr lang="en-US" dirty="0">
                <a:latin typeface="Times New Roman" panose="02020603050405020304" pitchFamily="18" charset="0"/>
                <a:cs typeface="Times New Roman" panose="02020603050405020304" pitchFamily="18" charset="0"/>
              </a:rPr>
              <a:t>Affordable to the Masses</a:t>
            </a:r>
          </a:p>
          <a:p>
            <a:r>
              <a:rPr lang="en-US" dirty="0">
                <a:latin typeface="Times New Roman" panose="02020603050405020304" pitchFamily="18" charset="0"/>
                <a:cs typeface="Times New Roman" panose="02020603050405020304" pitchFamily="18" charset="0"/>
              </a:rPr>
              <a:t>Light Weight</a:t>
            </a:r>
          </a:p>
          <a:p>
            <a:r>
              <a:rPr lang="en-US" dirty="0">
                <a:latin typeface="Times New Roman" panose="02020603050405020304" pitchFamily="18" charset="0"/>
                <a:cs typeface="Times New Roman" panose="02020603050405020304" pitchFamily="18" charset="0"/>
              </a:rPr>
              <a:t>Accurate Grips </a:t>
            </a:r>
          </a:p>
          <a:p>
            <a:r>
              <a:rPr lang="en-US" dirty="0">
                <a:latin typeface="Times New Roman" panose="02020603050405020304" pitchFamily="18" charset="0"/>
                <a:cs typeface="Times New Roman" panose="02020603050405020304" pitchFamily="18" charset="0"/>
              </a:rPr>
              <a:t>Repeatability and Mass Production is possible</a:t>
            </a:r>
          </a:p>
          <a:p>
            <a:r>
              <a:rPr lang="en-US" dirty="0">
                <a:latin typeface="Times New Roman" panose="02020603050405020304" pitchFamily="18" charset="0"/>
                <a:cs typeface="Times New Roman" panose="02020603050405020304" pitchFamily="18" charset="0"/>
              </a:rPr>
              <a:t>Less Training is Required</a:t>
            </a:r>
          </a:p>
          <a:p>
            <a:r>
              <a:rPr lang="en-US" dirty="0">
                <a:latin typeface="Times New Roman" panose="02020603050405020304" pitchFamily="18" charset="0"/>
                <a:cs typeface="Times New Roman" panose="02020603050405020304" pitchFamily="18" charset="0"/>
              </a:rPr>
              <a:t>Since Threshold is set few noise signals are also avoided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267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6.2 DISADVANTAGES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Takes time to Train</a:t>
            </a:r>
          </a:p>
          <a:p>
            <a:r>
              <a:rPr lang="en-US" dirty="0">
                <a:latin typeface="Times New Roman" panose="02020603050405020304" pitchFamily="18" charset="0"/>
                <a:cs typeface="Times New Roman" panose="02020603050405020304" pitchFamily="18" charset="0"/>
              </a:rPr>
              <a:t>Many Small Tiny parts are required which are hard to assemble</a:t>
            </a:r>
          </a:p>
          <a:p>
            <a:r>
              <a:rPr lang="en-US" dirty="0">
                <a:latin typeface="Times New Roman" panose="02020603050405020304" pitchFamily="18" charset="0"/>
                <a:cs typeface="Times New Roman" panose="02020603050405020304" pitchFamily="18" charset="0"/>
              </a:rPr>
              <a:t>Assembling is Difficult</a:t>
            </a:r>
          </a:p>
          <a:p>
            <a:r>
              <a:rPr lang="en-US" dirty="0">
                <a:latin typeface="Times New Roman" panose="02020603050405020304" pitchFamily="18" charset="0"/>
                <a:cs typeface="Times New Roman" panose="02020603050405020304" pitchFamily="18" charset="0"/>
              </a:rPr>
              <a:t>Accuracy takes more time to Achieve</a:t>
            </a:r>
          </a:p>
          <a:p>
            <a:r>
              <a:rPr lang="en-US" dirty="0">
                <a:latin typeface="Times New Roman" panose="02020603050405020304" pitchFamily="18" charset="0"/>
                <a:cs typeface="Times New Roman" panose="02020603050405020304" pitchFamily="18" charset="0"/>
              </a:rPr>
              <a:t>Precision needs to Fine Tuned</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5726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6.3 APPLICATIONS: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Prosthetic Hand acts as an Extension Of One’s Hand</a:t>
            </a:r>
          </a:p>
          <a:p>
            <a:r>
              <a:rPr lang="en-US" dirty="0">
                <a:latin typeface="Times New Roman" panose="02020603050405020304" pitchFamily="18" charset="0"/>
                <a:cs typeface="Times New Roman" panose="02020603050405020304" pitchFamily="18" charset="0"/>
              </a:rPr>
              <a:t>People Who have lost A Part of their Arm can use this Prosthetic Hand</a:t>
            </a:r>
          </a:p>
          <a:p>
            <a:r>
              <a:rPr lang="en-US" dirty="0">
                <a:latin typeface="Times New Roman" panose="02020603050405020304" pitchFamily="18" charset="0"/>
                <a:cs typeface="Times New Roman" panose="02020603050405020304" pitchFamily="18" charset="0"/>
              </a:rPr>
              <a:t>It can sometimes be used to reach places where a normal hand cant reach</a:t>
            </a:r>
          </a:p>
          <a:p>
            <a:r>
              <a:rPr lang="en-US" dirty="0">
                <a:latin typeface="Times New Roman" panose="02020603050405020304" pitchFamily="18" charset="0"/>
                <a:cs typeface="Times New Roman" panose="02020603050405020304" pitchFamily="18" charset="0"/>
              </a:rPr>
              <a:t>It can be used in Environments where a regular Arm cant be used</a:t>
            </a:r>
          </a:p>
          <a:p>
            <a:r>
              <a:rPr lang="en-US" dirty="0">
                <a:latin typeface="Times New Roman" panose="02020603050405020304" pitchFamily="18" charset="0"/>
                <a:cs typeface="Times New Roman" panose="02020603050405020304" pitchFamily="18" charset="0"/>
              </a:rPr>
              <a:t>It can be a substitute arm for Amputees</a:t>
            </a:r>
          </a:p>
          <a:p>
            <a:pPr marL="3690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576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7. CONCLUSION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a:xfrm>
            <a:off x="913795" y="1978796"/>
            <a:ext cx="10353762" cy="3714749"/>
          </a:xfrm>
        </p:spPr>
        <p:txBody>
          <a:bodyPr>
            <a:normAutofit/>
          </a:bodyPr>
          <a:lstStyle/>
          <a:p>
            <a:r>
              <a:rPr lang="en-US" dirty="0"/>
              <a:t>One of the main requirements of artificial arm is the functionality, since it should be as natural hand as possible. </a:t>
            </a:r>
          </a:p>
          <a:p>
            <a:r>
              <a:rPr lang="en-US" dirty="0"/>
              <a:t>In this study, a prototype of a prosthetic hand will be developed considering two movement opening and closing the hand and this will be the result of several designs. </a:t>
            </a:r>
          </a:p>
          <a:p>
            <a:r>
              <a:rPr lang="en-US" dirty="0"/>
              <a:t>More comprehensive study to cover a wider range of gestures can be considered in the future, for example, individual finger movements</a:t>
            </a:r>
            <a:endParaRPr lang="en-IN" dirty="0"/>
          </a:p>
        </p:txBody>
      </p:sp>
    </p:spTree>
    <p:extLst>
      <p:ext uri="{BB962C8B-B14F-4D97-AF65-F5344CB8AC3E}">
        <p14:creationId xmlns:p14="http://schemas.microsoft.com/office/powerpoint/2010/main" val="2774577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0DF-F095-44C1-9A42-2DFC7425C9F7}"/>
              </a:ext>
            </a:extLst>
          </p:cNvPr>
          <p:cNvSpPr>
            <a:spLocks noGrp="1"/>
          </p:cNvSpPr>
          <p:nvPr>
            <p:ph type="title"/>
          </p:nvPr>
        </p:nvSpPr>
        <p:spPr/>
        <p:txBody>
          <a:bodyPr>
            <a:normAutofit/>
          </a:bodyPr>
          <a:lstStyle/>
          <a:p>
            <a:pPr algn="l"/>
            <a:r>
              <a:rPr lang="en-US" sz="4000" dirty="0">
                <a:latin typeface="Times New Roman" panose="02020603050405020304" pitchFamily="18" charset="0"/>
                <a:cs typeface="Times New Roman" panose="02020603050405020304" pitchFamily="18" charset="0"/>
              </a:rPr>
              <a:t>8. FUTURE SCOPE:</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759F34-7024-406B-949B-3CF0484F91D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Brain Signals in Addition Of EMG Signals can be used as inputs to power the upcoming prosthetic arms</a:t>
            </a:r>
          </a:p>
          <a:p>
            <a:r>
              <a:rPr lang="en-US" dirty="0">
                <a:latin typeface="Times New Roman" panose="02020603050405020304" pitchFamily="18" charset="0"/>
                <a:cs typeface="Times New Roman" panose="02020603050405020304" pitchFamily="18" charset="0"/>
              </a:rPr>
              <a:t>A mini Solar Panel can be used as a Substitute Power Source</a:t>
            </a:r>
          </a:p>
          <a:p>
            <a:r>
              <a:rPr lang="en-US" dirty="0">
                <a:latin typeface="Times New Roman" panose="02020603050405020304" pitchFamily="18" charset="0"/>
                <a:cs typeface="Times New Roman" panose="02020603050405020304" pitchFamily="18" charset="0"/>
              </a:rPr>
              <a:t>Electrodes Insertion can be made simpler and </a:t>
            </a:r>
            <a:r>
              <a:rPr lang="en-US">
                <a:latin typeface="Times New Roman" panose="02020603050405020304" pitchFamily="18" charset="0"/>
                <a:cs typeface="Times New Roman" panose="02020603050405020304" pitchFamily="18" charset="0"/>
              </a:rPr>
              <a:t>more Aesthetic</a:t>
            </a:r>
          </a:p>
          <a:p>
            <a:pPr marL="36900" indent="0">
              <a:buNone/>
            </a:pPr>
            <a:r>
              <a:rPr lang="en-US">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733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591466" y="3429000"/>
            <a:ext cx="5535432" cy="1087426"/>
          </a:xfrm>
        </p:spPr>
        <p:txBody>
          <a:bodyPr anchor="b">
            <a:normAutofit/>
          </a:bodyPr>
          <a:lstStyle/>
          <a:p>
            <a:pPr algn="l"/>
            <a:r>
              <a:rPr lang="en-US" sz="6700" dirty="0"/>
              <a:t>THANK YO</a:t>
            </a:r>
            <a:r>
              <a:rPr lang="en-US" sz="6700" dirty="0">
                <a:sym typeface="Wingdings" panose="05000000000000000000" pitchFamily="2" charset="2"/>
              </a:rPr>
              <a:t>U</a:t>
            </a:r>
            <a:r>
              <a:rPr lang="en-US" sz="4000" dirty="0"/>
              <a:t>	</a:t>
            </a:r>
          </a:p>
        </p:txBody>
      </p:sp>
      <p:pic>
        <p:nvPicPr>
          <p:cNvPr id="5" name="Picture 4">
            <a:extLst>
              <a:ext uri="{FF2B5EF4-FFF2-40B4-BE49-F238E27FC236}">
                <a16:creationId xmlns:a16="http://schemas.microsoft.com/office/drawing/2014/main" id="{7293CCFC-29F8-41E8-AB3F-F2764DAD29EC}"/>
              </a:ext>
            </a:extLst>
          </p:cNvPr>
          <p:cNvPicPr>
            <a:picLocks noChangeAspect="1"/>
          </p:cNvPicPr>
          <p:nvPr/>
        </p:nvPicPr>
        <p:blipFill rotWithShape="1">
          <a:blip r:embed="rId7"/>
          <a:srcRect b="15625"/>
          <a:stretch/>
        </p:blipFill>
        <p:spPr>
          <a:xfrm>
            <a:off x="8624" y="0"/>
            <a:ext cx="6096000" cy="6857990"/>
          </a:xfrm>
          <a:prstGeom prst="rect">
            <a:avLst/>
          </a:prstGeom>
        </p:spPr>
      </p:pic>
    </p:spTree>
    <p:extLst>
      <p:ext uri="{BB962C8B-B14F-4D97-AF65-F5344CB8AC3E}">
        <p14:creationId xmlns:p14="http://schemas.microsoft.com/office/powerpoint/2010/main" val="3341936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617651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367238" y="1102577"/>
            <a:ext cx="4538124" cy="970450"/>
          </a:xfrm>
        </p:spPr>
        <p:txBody>
          <a:bodyPr anchor="b">
            <a:normAutofit fontScale="90000"/>
          </a:bodyPr>
          <a:lstStyle/>
          <a:p>
            <a:pPr algn="l"/>
            <a:r>
              <a:rPr lang="en-US" sz="4000" dirty="0"/>
              <a:t>	</a:t>
            </a:r>
            <a:r>
              <a:rPr lang="en-US" sz="4400" dirty="0">
                <a:latin typeface="Times New Roman" panose="02020603050405020304" pitchFamily="18" charset="0"/>
                <a:cs typeface="Times New Roman" panose="02020603050405020304" pitchFamily="18" charset="0"/>
              </a:rPr>
              <a:t>SUB</a:t>
            </a:r>
            <a:r>
              <a:rPr lang="en-US" sz="49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HEADINGS:</a:t>
            </a:r>
            <a:br>
              <a:rPr lang="en-US" sz="4000" dirty="0"/>
            </a:br>
            <a:endParaRPr lang="en-US" sz="40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886458" y="1812348"/>
            <a:ext cx="4403596" cy="4058751"/>
          </a:xfrm>
        </p:spPr>
        <p:txBody>
          <a:bodyPr anchor="t">
            <a:normAutofit/>
          </a:bodyPr>
          <a:lstStyle/>
          <a:p>
            <a:pPr marL="36900" indent="0">
              <a:buNone/>
            </a:pPr>
            <a:r>
              <a:rPr lang="en-US" sz="2400" dirty="0">
                <a:latin typeface="Times New Roman" panose="02020603050405020304" pitchFamily="18" charset="0"/>
                <a:cs typeface="Times New Roman" panose="02020603050405020304" pitchFamily="18" charset="0"/>
              </a:rPr>
              <a:t>1.1  MOTIVATION</a:t>
            </a:r>
          </a:p>
          <a:p>
            <a:pPr marL="36900" indent="0">
              <a:buNone/>
            </a:pPr>
            <a:r>
              <a:rPr lang="en-US" sz="2400" dirty="0">
                <a:latin typeface="Times New Roman" panose="02020603050405020304" pitchFamily="18" charset="0"/>
                <a:cs typeface="Times New Roman" panose="02020603050405020304" pitchFamily="18" charset="0"/>
              </a:rPr>
              <a:t>1.2  PROBLEM STATEMENT</a:t>
            </a:r>
          </a:p>
          <a:p>
            <a:pPr marL="36900" indent="0">
              <a:buNone/>
            </a:pPr>
            <a:r>
              <a:rPr lang="en-US" sz="2400" dirty="0">
                <a:latin typeface="Times New Roman" panose="02020603050405020304" pitchFamily="18" charset="0"/>
                <a:cs typeface="Times New Roman" panose="02020603050405020304" pitchFamily="18" charset="0"/>
              </a:rPr>
              <a:t>1.3  OBJECTIVE</a:t>
            </a:r>
          </a:p>
          <a:p>
            <a:pPr marL="36900" indent="0">
              <a:buNone/>
            </a:pPr>
            <a:r>
              <a:rPr lang="en-US" sz="2400" dirty="0">
                <a:latin typeface="Times New Roman" panose="02020603050405020304" pitchFamily="18" charset="0"/>
                <a:cs typeface="Times New Roman" panose="02020603050405020304" pitchFamily="18" charset="0"/>
              </a:rPr>
              <a:t>3.1  INTRODUCTION</a:t>
            </a:r>
          </a:p>
          <a:p>
            <a:pPr marL="36900" indent="0">
              <a:buNone/>
            </a:pPr>
            <a:r>
              <a:rPr lang="en-US" sz="2400" dirty="0">
                <a:latin typeface="Times New Roman" panose="02020603050405020304" pitchFamily="18" charset="0"/>
                <a:cs typeface="Times New Roman" panose="02020603050405020304" pitchFamily="18" charset="0"/>
              </a:rPr>
              <a:t>3.2  BLOCK DIAGRAM</a:t>
            </a:r>
          </a:p>
          <a:p>
            <a:pPr marL="36900" indent="0">
              <a:buNone/>
            </a:pPr>
            <a:r>
              <a:rPr lang="en-US" sz="2400" dirty="0">
                <a:latin typeface="Times New Roman" panose="02020603050405020304" pitchFamily="18" charset="0"/>
                <a:cs typeface="Times New Roman" panose="02020603050405020304" pitchFamily="18" charset="0"/>
              </a:rPr>
              <a:t>3.3  HARDWARE AND    SOFTWARE</a:t>
            </a:r>
          </a:p>
          <a:p>
            <a:pPr marL="494100" indent="-457200">
              <a:buFont typeface="+mj-lt"/>
              <a:buAutoNum type="arabicPeriod"/>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6ECF58-D18B-419A-95C8-91607DAEA98A}"/>
              </a:ext>
            </a:extLst>
          </p:cNvPr>
          <p:cNvPicPr>
            <a:picLocks noChangeAspect="1"/>
          </p:cNvPicPr>
          <p:nvPr/>
        </p:nvPicPr>
        <p:blipFill>
          <a:blip r:embed="rId7"/>
          <a:stretch>
            <a:fillRect/>
          </a:stretch>
        </p:blipFill>
        <p:spPr>
          <a:xfrm>
            <a:off x="7023094" y="2073027"/>
            <a:ext cx="4402836" cy="2935224"/>
          </a:xfrm>
          <a:prstGeom prst="rect">
            <a:avLst/>
          </a:prstGeom>
        </p:spPr>
      </p:pic>
    </p:spTree>
    <p:extLst>
      <p:ext uri="{BB962C8B-B14F-4D97-AF65-F5344CB8AC3E}">
        <p14:creationId xmlns:p14="http://schemas.microsoft.com/office/powerpoint/2010/main" val="2979160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7" name="Content Placeholder 6">
            <a:extLst>
              <a:ext uri="{FF2B5EF4-FFF2-40B4-BE49-F238E27FC236}">
                <a16:creationId xmlns:a16="http://schemas.microsoft.com/office/drawing/2014/main" id="{C7CC5315-02B9-4712-9225-6C5EF4E7F287}"/>
              </a:ext>
            </a:extLst>
          </p:cNvPr>
          <p:cNvSpPr>
            <a:spLocks noGrp="1"/>
          </p:cNvSpPr>
          <p:nvPr>
            <p:ph idx="1"/>
          </p:nvPr>
        </p:nvSpPr>
        <p:spPr>
          <a:xfrm>
            <a:off x="913794" y="1427272"/>
            <a:ext cx="10130027" cy="3490957"/>
          </a:xfrm>
        </p:spPr>
        <p:txBody>
          <a:bodyPr>
            <a:noAutofit/>
          </a:bodyPr>
          <a:lstStyle/>
          <a:p>
            <a:r>
              <a:rPr lang="en-US" sz="2400" dirty="0">
                <a:latin typeface="Times New Roman" panose="02020603050405020304" pitchFamily="18" charset="0"/>
                <a:cs typeface="Times New Roman" panose="02020603050405020304" pitchFamily="18" charset="0"/>
              </a:rPr>
              <a:t>The human body contains many parts and out of these, hand is one of the vital part. Hand parts are very gentle and intricate structure.</a:t>
            </a:r>
          </a:p>
          <a:p>
            <a:r>
              <a:rPr lang="en-US" sz="2400" dirty="0">
                <a:latin typeface="Times New Roman" panose="02020603050405020304" pitchFamily="18" charset="0"/>
                <a:cs typeface="Times New Roman" panose="02020603050405020304" pitchFamily="18" charset="0"/>
              </a:rPr>
              <a:t> This gives muscles and joints in the hand part a wide variety of actions and accuracy.</a:t>
            </a:r>
          </a:p>
          <a:p>
            <a:r>
              <a:rPr lang="en-US" sz="2400" dirty="0">
                <a:latin typeface="Times New Roman" panose="02020603050405020304" pitchFamily="18" charset="0"/>
                <a:cs typeface="Times New Roman" panose="02020603050405020304" pitchFamily="18" charset="0"/>
              </a:rPr>
              <a:t>Having the ability to perform important essential actions symbolizes multiple degrees of freedom and is capable of performing integrated functions.</a:t>
            </a:r>
          </a:p>
          <a:p>
            <a:r>
              <a:rPr lang="en-US" sz="2400" dirty="0">
                <a:latin typeface="Times New Roman" panose="02020603050405020304" pitchFamily="18" charset="0"/>
                <a:cs typeface="Times New Roman" panose="02020603050405020304" pitchFamily="18" charset="0"/>
              </a:rPr>
              <a:t> Joints provide the convenient freedom of movement and muscles serve to transfer rigid segments on each other.</a:t>
            </a:r>
          </a:p>
          <a:p>
            <a:r>
              <a:rPr lang="en-US" sz="2400" dirty="0">
                <a:latin typeface="Times New Roman" panose="02020603050405020304" pitchFamily="18" charset="0"/>
                <a:cs typeface="Times New Roman" panose="02020603050405020304" pitchFamily="18" charset="0"/>
              </a:rPr>
              <a:t>The present developments in science and engineering technologies have led to the development of prosthetic hand based on muscle operated sensors.</a:t>
            </a:r>
          </a:p>
          <a:p>
            <a:pPr marL="36900" indent="0">
              <a:buNone/>
            </a:pPr>
            <a:endParaRPr lang="en-IN" sz="600" dirty="0"/>
          </a:p>
        </p:txBody>
      </p:sp>
      <p:sp>
        <p:nvSpPr>
          <p:cNvPr id="9" name="Title 8">
            <a:extLst>
              <a:ext uri="{FF2B5EF4-FFF2-40B4-BE49-F238E27FC236}">
                <a16:creationId xmlns:a16="http://schemas.microsoft.com/office/drawing/2014/main" id="{A71F83FD-0F29-4C94-8932-156F85AC2908}"/>
              </a:ext>
            </a:extLst>
          </p:cNvPr>
          <p:cNvSpPr>
            <a:spLocks noGrp="1"/>
          </p:cNvSpPr>
          <p:nvPr>
            <p:ph type="title"/>
          </p:nvPr>
        </p:nvSpPr>
        <p:spPr>
          <a:xfrm>
            <a:off x="913795" y="609600"/>
            <a:ext cx="4741281" cy="1257300"/>
          </a:xfrm>
        </p:spPr>
        <p:txBody>
          <a:bodyPr>
            <a:normAutofit fontScale="90000"/>
          </a:bodyPr>
          <a:lstStyle/>
          <a:p>
            <a:r>
              <a:rPr lang="en-IN" dirty="0">
                <a:latin typeface="Times New Roman" panose="02020603050405020304" pitchFamily="18" charset="0"/>
                <a:cs typeface="Times New Roman" panose="02020603050405020304" pitchFamily="18" charset="0"/>
              </a:rPr>
              <a:t>1.INTRODUCTION:</a:t>
            </a:r>
            <a:br>
              <a:rPr lang="en-IN" dirty="0"/>
            </a:br>
            <a:endParaRPr lang="en-IN" dirty="0"/>
          </a:p>
        </p:txBody>
      </p:sp>
    </p:spTree>
    <p:extLst>
      <p:ext uri="{BB962C8B-B14F-4D97-AF65-F5344CB8AC3E}">
        <p14:creationId xmlns:p14="http://schemas.microsoft.com/office/powerpoint/2010/main" val="78906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7" name="Content Placeholder 6">
            <a:extLst>
              <a:ext uri="{FF2B5EF4-FFF2-40B4-BE49-F238E27FC236}">
                <a16:creationId xmlns:a16="http://schemas.microsoft.com/office/drawing/2014/main" id="{C7CC5315-02B9-4712-9225-6C5EF4E7F287}"/>
              </a:ext>
            </a:extLst>
          </p:cNvPr>
          <p:cNvSpPr>
            <a:spLocks noGrp="1"/>
          </p:cNvSpPr>
          <p:nvPr>
            <p:ph idx="1"/>
          </p:nvPr>
        </p:nvSpPr>
        <p:spPr>
          <a:xfrm>
            <a:off x="913795" y="1695451"/>
            <a:ext cx="9828186" cy="4519659"/>
          </a:xfrm>
        </p:spPr>
        <p:txBody>
          <a:bodyPr>
            <a:normAutofit fontScale="25000" lnSpcReduction="20000"/>
          </a:bodyPr>
          <a:lstStyle/>
          <a:p>
            <a:r>
              <a:rPr lang="en-US" sz="9600" dirty="0">
                <a:latin typeface="Times New Roman" panose="02020603050405020304" pitchFamily="18" charset="0"/>
                <a:cs typeface="Times New Roman" panose="02020603050405020304" pitchFamily="18" charset="0"/>
              </a:rPr>
              <a:t>Prosthetics are non-natural devices designed to replace a missing body part, for example a leg or a hand.</a:t>
            </a:r>
          </a:p>
          <a:p>
            <a:r>
              <a:rPr lang="en-US" sz="9600" dirty="0">
                <a:latin typeface="Times New Roman" panose="02020603050405020304" pitchFamily="18" charset="0"/>
                <a:cs typeface="Times New Roman" panose="02020603050405020304" pitchFamily="18" charset="0"/>
              </a:rPr>
              <a:t>The working principle of prosthetics is based on EMG signals. EMG is abbreviated as Electro Myo-Graph.</a:t>
            </a:r>
          </a:p>
          <a:p>
            <a:r>
              <a:rPr lang="en-US" sz="9600" dirty="0">
                <a:latin typeface="Times New Roman" panose="02020603050405020304" pitchFamily="18" charset="0"/>
                <a:cs typeface="Times New Roman" panose="02020603050405020304" pitchFamily="18" charset="0"/>
              </a:rPr>
              <a:t>EMG signal is nothing but study of electrical signals in muscles.</a:t>
            </a:r>
          </a:p>
          <a:p>
            <a:r>
              <a:rPr lang="en-US" sz="9600" dirty="0">
                <a:latin typeface="Times New Roman" panose="02020603050405020304" pitchFamily="18" charset="0"/>
                <a:cs typeface="Times New Roman" panose="02020603050405020304" pitchFamily="18" charset="0"/>
              </a:rPr>
              <a:t>The nervous system in our human body controls the contraction and relaxation activities of the         muscles</a:t>
            </a:r>
          </a:p>
          <a:p>
            <a:r>
              <a:rPr lang="en-US" sz="9600" dirty="0">
                <a:latin typeface="Times New Roman" panose="02020603050405020304" pitchFamily="18" charset="0"/>
                <a:cs typeface="Times New Roman" panose="02020603050405020304" pitchFamily="18" charset="0"/>
              </a:rPr>
              <a:t> This signal is a complex signal and is dependent on the anatomical and physiological properties of the muscle movements.</a:t>
            </a:r>
          </a:p>
          <a:p>
            <a:r>
              <a:rPr lang="en-US" sz="9600" dirty="0">
                <a:latin typeface="Times New Roman" panose="02020603050405020304" pitchFamily="18" charset="0"/>
                <a:cs typeface="Times New Roman" panose="02020603050405020304" pitchFamily="18" charset="0"/>
              </a:rPr>
              <a:t>The EMG signal gets corrupted with noise as it encounters different tissues in the human body.</a:t>
            </a:r>
          </a:p>
          <a:p>
            <a:endParaRPr lang="en-IN" dirty="0"/>
          </a:p>
        </p:txBody>
      </p:sp>
      <p:sp>
        <p:nvSpPr>
          <p:cNvPr id="9" name="Title 8">
            <a:extLst>
              <a:ext uri="{FF2B5EF4-FFF2-40B4-BE49-F238E27FC236}">
                <a16:creationId xmlns:a16="http://schemas.microsoft.com/office/drawing/2014/main" id="{A71F83FD-0F29-4C94-8932-156F85AC2908}"/>
              </a:ext>
            </a:extLst>
          </p:cNvPr>
          <p:cNvSpPr>
            <a:spLocks noGrp="1"/>
          </p:cNvSpPr>
          <p:nvPr>
            <p:ph type="title"/>
          </p:nvPr>
        </p:nvSpPr>
        <p:spPr>
          <a:xfrm>
            <a:off x="913795" y="438151"/>
            <a:ext cx="6392527" cy="1257300"/>
          </a:xfrm>
        </p:spPr>
        <p:txBody>
          <a:bodyPr>
            <a:normAutofit/>
          </a:bodyPr>
          <a:lstStyle/>
          <a:p>
            <a:r>
              <a:rPr lang="en-US" sz="4100" dirty="0">
                <a:latin typeface="Times New Roman" panose="02020603050405020304" pitchFamily="18" charset="0"/>
                <a:cs typeface="Times New Roman" panose="02020603050405020304" pitchFamily="18" charset="0"/>
              </a:rPr>
              <a:t>INTRODUCTION CONT.  :</a:t>
            </a:r>
            <a:endParaRPr lang="en-IN" sz="4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550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7" name="Content Placeholder 6">
            <a:extLst>
              <a:ext uri="{FF2B5EF4-FFF2-40B4-BE49-F238E27FC236}">
                <a16:creationId xmlns:a16="http://schemas.microsoft.com/office/drawing/2014/main" id="{C7CC5315-02B9-4712-9225-6C5EF4E7F287}"/>
              </a:ext>
            </a:extLst>
          </p:cNvPr>
          <p:cNvSpPr>
            <a:spLocks noGrp="1"/>
          </p:cNvSpPr>
          <p:nvPr>
            <p:ph idx="1"/>
          </p:nvPr>
        </p:nvSpPr>
        <p:spPr>
          <a:xfrm>
            <a:off x="758094" y="1455013"/>
            <a:ext cx="9655413" cy="4805828"/>
          </a:xfrm>
        </p:spPr>
        <p:txBody>
          <a:bodyPr>
            <a:normAutofit fontScale="25000" lnSpcReduction="20000"/>
          </a:bodyPr>
          <a:lstStyle/>
          <a:p>
            <a:r>
              <a:rPr lang="en-US" sz="9600" dirty="0">
                <a:latin typeface="Times New Roman" panose="02020603050405020304" pitchFamily="18" charset="0"/>
                <a:cs typeface="Times New Roman" panose="02020603050405020304" pitchFamily="18" charset="0"/>
              </a:rPr>
              <a:t>Approximately 1 in every 200 people in India has undergone an amputation. </a:t>
            </a:r>
          </a:p>
          <a:p>
            <a:r>
              <a:rPr lang="en-US" sz="9600" dirty="0">
                <a:latin typeface="Times New Roman" panose="02020603050405020304" pitchFamily="18" charset="0"/>
                <a:cs typeface="Times New Roman" panose="02020603050405020304" pitchFamily="18" charset="0"/>
              </a:rPr>
              <a:t>Annually, in India, approximately 156,000 people go through an amputation operation, and, there are currently over 1.7 million people in India with an amputated limb.</a:t>
            </a:r>
          </a:p>
          <a:p>
            <a:r>
              <a:rPr lang="en-US" sz="9600" dirty="0">
                <a:latin typeface="Times New Roman" panose="02020603050405020304" pitchFamily="18" charset="0"/>
                <a:cs typeface="Times New Roman" panose="02020603050405020304" pitchFamily="18" charset="0"/>
              </a:rPr>
              <a:t>Amputations (because of trauma) have been declining over recent years, as have amputations from cancer.</a:t>
            </a:r>
          </a:p>
          <a:p>
            <a:r>
              <a:rPr lang="en-US" sz="9600" dirty="0">
                <a:latin typeface="Times New Roman" panose="02020603050405020304" pitchFamily="18" charset="0"/>
                <a:cs typeface="Times New Roman" panose="02020603050405020304" pitchFamily="18" charset="0"/>
              </a:rPr>
              <a:t>Costs Of Arms range from 150K Rs to 360 K Rs depending on functionality and different features.</a:t>
            </a:r>
          </a:p>
          <a:p>
            <a:r>
              <a:rPr lang="en-US" sz="9600" dirty="0">
                <a:latin typeface="Times New Roman" panose="02020603050405020304" pitchFamily="18" charset="0"/>
                <a:cs typeface="Times New Roman" panose="02020603050405020304" pitchFamily="18" charset="0"/>
              </a:rPr>
              <a:t>Artificial Organs need to be created to replace Human Organs</a:t>
            </a:r>
          </a:p>
          <a:p>
            <a:r>
              <a:rPr lang="en-US" sz="9600" dirty="0">
                <a:latin typeface="Times New Roman" panose="02020603050405020304" pitchFamily="18" charset="0"/>
                <a:cs typeface="Times New Roman" panose="02020603050405020304" pitchFamily="18" charset="0"/>
              </a:rPr>
              <a:t>There Is no Cheap Alternative For Amputees</a:t>
            </a:r>
          </a:p>
          <a:p>
            <a:endParaRPr lang="en-IN" dirty="0">
              <a:latin typeface="Times New Roman" panose="02020603050405020304" pitchFamily="18" charset="0"/>
              <a:cs typeface="Times New Roman" panose="02020603050405020304" pitchFamily="18" charset="0"/>
            </a:endParaRPr>
          </a:p>
        </p:txBody>
      </p:sp>
      <p:sp>
        <p:nvSpPr>
          <p:cNvPr id="9" name="Title 8">
            <a:extLst>
              <a:ext uri="{FF2B5EF4-FFF2-40B4-BE49-F238E27FC236}">
                <a16:creationId xmlns:a16="http://schemas.microsoft.com/office/drawing/2014/main" id="{A71F83FD-0F29-4C94-8932-156F85AC2908}"/>
              </a:ext>
            </a:extLst>
          </p:cNvPr>
          <p:cNvSpPr>
            <a:spLocks noGrp="1"/>
          </p:cNvSpPr>
          <p:nvPr>
            <p:ph type="title"/>
          </p:nvPr>
        </p:nvSpPr>
        <p:spPr>
          <a:xfrm>
            <a:off x="913795" y="748221"/>
            <a:ext cx="10353762" cy="580008"/>
          </a:xfrm>
        </p:spPr>
        <p:txBody>
          <a:bodyPr>
            <a:normAutofit fontScale="90000"/>
          </a:bodyPr>
          <a:lstStyle/>
          <a:p>
            <a:pPr algn="l"/>
            <a:r>
              <a:rPr lang="en-IN" dirty="0">
                <a:latin typeface="Times New Roman" panose="02020603050405020304" pitchFamily="18" charset="0"/>
                <a:cs typeface="Times New Roman" panose="02020603050405020304" pitchFamily="18" charset="0"/>
              </a:rPr>
              <a:t>1.1 MOTIVATION :</a:t>
            </a:r>
            <a:br>
              <a:rPr lang="en-IN" dirty="0"/>
            </a:br>
            <a:endParaRPr lang="en-IN" dirty="0"/>
          </a:p>
        </p:txBody>
      </p:sp>
    </p:spTree>
    <p:extLst>
      <p:ext uri="{BB962C8B-B14F-4D97-AF65-F5344CB8AC3E}">
        <p14:creationId xmlns:p14="http://schemas.microsoft.com/office/powerpoint/2010/main" val="365101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a:xfrm>
            <a:off x="913795" y="438151"/>
            <a:ext cx="10353762" cy="1257300"/>
          </a:xfrm>
        </p:spPr>
        <p:txBody>
          <a:bodyPr>
            <a:normAutofit/>
          </a:bodyPr>
          <a:lstStyle/>
          <a:p>
            <a:pPr algn="l"/>
            <a:r>
              <a:rPr lang="en-US" sz="4000" dirty="0">
                <a:latin typeface="Times New Roman" panose="02020603050405020304" pitchFamily="18" charset="0"/>
                <a:cs typeface="Times New Roman" panose="02020603050405020304" pitchFamily="18" charset="0"/>
              </a:rPr>
              <a:t>MOTIVATION CONTD.  :</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a:xfrm>
            <a:off x="709608" y="1695451"/>
            <a:ext cx="10449623" cy="4724398"/>
          </a:xfrm>
        </p:spPr>
        <p:txBody>
          <a:bodyPr>
            <a:normAutofit fontScale="25000" lnSpcReduction="20000"/>
          </a:bodyPr>
          <a:lstStyle/>
          <a:p>
            <a:r>
              <a:rPr lang="en-US" sz="9600" dirty="0">
                <a:latin typeface="Times New Roman" panose="02020603050405020304" pitchFamily="18" charset="0"/>
                <a:cs typeface="Times New Roman" panose="02020603050405020304" pitchFamily="18" charset="0"/>
              </a:rPr>
              <a:t>When it comes to replacement of hands and legs there is no easy and cheap alternative to it.</a:t>
            </a:r>
          </a:p>
          <a:p>
            <a:r>
              <a:rPr lang="en-US" sz="9600" dirty="0">
                <a:latin typeface="Times New Roman" panose="02020603050405020304" pitchFamily="18" charset="0"/>
                <a:cs typeface="Times New Roman" panose="02020603050405020304" pitchFamily="18" charset="0"/>
              </a:rPr>
              <a:t> Such people cannot perform functions which require using the hand, not even routine</a:t>
            </a:r>
          </a:p>
          <a:p>
            <a:r>
              <a:rPr lang="en-US" sz="9600" dirty="0">
                <a:latin typeface="Times New Roman" panose="02020603050405020304" pitchFamily="18" charset="0"/>
                <a:cs typeface="Times New Roman" panose="02020603050405020304" pitchFamily="18" charset="0"/>
              </a:rPr>
              <a:t>activities in day to day life such as holding the objects, moving them, eating and other such similar functions.</a:t>
            </a:r>
          </a:p>
          <a:p>
            <a:r>
              <a:rPr lang="en-US" sz="9600" dirty="0">
                <a:latin typeface="Times New Roman" panose="02020603050405020304" pitchFamily="18" charset="0"/>
                <a:cs typeface="Times New Roman" panose="02020603050405020304" pitchFamily="18" charset="0"/>
              </a:rPr>
              <a:t>Broadly speaking, these people are not self-sufficient, but they muscles in the remaining part of the arm which functions in a normal way</a:t>
            </a:r>
          </a:p>
          <a:p>
            <a:r>
              <a:rPr lang="en-US" sz="9600" dirty="0">
                <a:latin typeface="Times New Roman" panose="02020603050405020304" pitchFamily="18" charset="0"/>
                <a:cs typeface="Times New Roman" panose="02020603050405020304" pitchFamily="18" charset="0"/>
              </a:rPr>
              <a:t>So we can extract EMG signals from the remaining part and can be used in limb replacing techniques.</a:t>
            </a:r>
          </a:p>
          <a:p>
            <a:endParaRPr lang="en-IN" dirty="0"/>
          </a:p>
        </p:txBody>
      </p:sp>
    </p:spTree>
    <p:extLst>
      <p:ext uri="{BB962C8B-B14F-4D97-AF65-F5344CB8AC3E}">
        <p14:creationId xmlns:p14="http://schemas.microsoft.com/office/powerpoint/2010/main" val="96598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05B8-BF79-42C1-96CE-714E178707DE}"/>
              </a:ext>
            </a:extLst>
          </p:cNvPr>
          <p:cNvSpPr>
            <a:spLocks noGrp="1"/>
          </p:cNvSpPr>
          <p:nvPr>
            <p:ph type="title"/>
          </p:nvPr>
        </p:nvSpPr>
        <p:spPr>
          <a:xfrm>
            <a:off x="913795" y="414291"/>
            <a:ext cx="10353762" cy="1257300"/>
          </a:xfrm>
        </p:spPr>
        <p:txBody>
          <a:bodyPr>
            <a:normAutofit/>
          </a:bodyPr>
          <a:lstStyle/>
          <a:p>
            <a:pPr algn="l"/>
            <a:r>
              <a:rPr lang="en-US" sz="4000" dirty="0">
                <a:latin typeface="Times New Roman" panose="02020603050405020304" pitchFamily="18" charset="0"/>
                <a:cs typeface="Times New Roman" panose="02020603050405020304" pitchFamily="18" charset="0"/>
              </a:rPr>
              <a:t>1.2  PROBLEM STATEMENT: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B5C8D6-F345-423E-BFCD-83C8AE00C349}"/>
              </a:ext>
            </a:extLst>
          </p:cNvPr>
          <p:cNvSpPr>
            <a:spLocks noGrp="1"/>
          </p:cNvSpPr>
          <p:nvPr>
            <p:ph idx="1"/>
          </p:nvPr>
        </p:nvSpPr>
        <p:spPr>
          <a:xfrm>
            <a:off x="913795" y="1943285"/>
            <a:ext cx="9730531" cy="4171950"/>
          </a:xfrm>
        </p:spPr>
        <p:txBody>
          <a:bodyPr>
            <a:normAutofit fontScale="92500" lnSpcReduction="10000"/>
          </a:bodyPr>
          <a:lstStyle/>
          <a:p>
            <a:r>
              <a:rPr lang="en-US" sz="2600" dirty="0">
                <a:latin typeface="Times New Roman" panose="02020603050405020304" pitchFamily="18" charset="0"/>
                <a:cs typeface="Times New Roman" panose="02020603050405020304" pitchFamily="18" charset="0"/>
              </a:rPr>
              <a:t>People with physical disability are facing issues every day for living day to day life</a:t>
            </a:r>
          </a:p>
          <a:p>
            <a:r>
              <a:rPr lang="en-US" sz="2600" dirty="0">
                <a:latin typeface="Times New Roman" panose="02020603050405020304" pitchFamily="18" charset="0"/>
                <a:cs typeface="Times New Roman" panose="02020603050405020304" pitchFamily="18" charset="0"/>
              </a:rPr>
              <a:t>Amputees face a Psychological Barrier when it comes to the looks and Aesthetics of the body</a:t>
            </a:r>
          </a:p>
          <a:p>
            <a:r>
              <a:rPr lang="en-US" sz="2600" dirty="0">
                <a:latin typeface="Times New Roman" panose="02020603050405020304" pitchFamily="18" charset="0"/>
                <a:cs typeface="Times New Roman" panose="02020603050405020304" pitchFamily="18" charset="0"/>
              </a:rPr>
              <a:t>Amputees cannot overcome the hurdle of creating their Career as they had dreamed all their life</a:t>
            </a:r>
          </a:p>
          <a:p>
            <a:r>
              <a:rPr lang="en-US" sz="2600" dirty="0">
                <a:latin typeface="Times New Roman" panose="02020603050405020304" pitchFamily="18" charset="0"/>
                <a:cs typeface="Times New Roman" panose="02020603050405020304" pitchFamily="18" charset="0"/>
              </a:rPr>
              <a:t>Researchers and scientists are working on brain signals controlled bionics hand but it is not 100% workable with everyone as it needs lot of practice for one to operate</a:t>
            </a:r>
          </a:p>
          <a:p>
            <a:endParaRPr lang="en-IN" dirty="0"/>
          </a:p>
        </p:txBody>
      </p:sp>
    </p:spTree>
    <p:extLst>
      <p:ext uri="{BB962C8B-B14F-4D97-AF65-F5344CB8AC3E}">
        <p14:creationId xmlns:p14="http://schemas.microsoft.com/office/powerpoint/2010/main" val="814102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{FC005919-4464-45A3-94EF-2A5777AEEBFE}tf55705232_win32</Template>
  <TotalTime>171</TotalTime>
  <Words>1655</Words>
  <Application>Microsoft Office PowerPoint</Application>
  <PresentationFormat>Widescreen</PresentationFormat>
  <Paragraphs>152</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Goudy Old Style</vt:lpstr>
      <vt:lpstr>Times New Roman</vt:lpstr>
      <vt:lpstr>Wingdings 2</vt:lpstr>
      <vt:lpstr>SlateVTI</vt:lpstr>
      <vt:lpstr>Title Lorem Ipsum </vt:lpstr>
      <vt:lpstr>Myo-Electric Hand: “Prosthetic Hand Replication Using EMG Based Approach”</vt:lpstr>
      <vt:lpstr>CONTENTS: </vt:lpstr>
      <vt:lpstr> SUB HEADINGS: </vt:lpstr>
      <vt:lpstr>1.INTRODUCTION: </vt:lpstr>
      <vt:lpstr>INTRODUCTION CONT.  :</vt:lpstr>
      <vt:lpstr>1.1 MOTIVATION : </vt:lpstr>
      <vt:lpstr>MOTIVATION CONTD.  :</vt:lpstr>
      <vt:lpstr>1.2  PROBLEM STATEMENT:</vt:lpstr>
      <vt:lpstr>PROBLEM STATEMENT CONTD. :</vt:lpstr>
      <vt:lpstr>2.Literature Survey: </vt:lpstr>
      <vt:lpstr>PowerPoint Presentation</vt:lpstr>
      <vt:lpstr>PowerPoint Presentation</vt:lpstr>
      <vt:lpstr>PowerPoint Presentation</vt:lpstr>
      <vt:lpstr>PowerPoint Presentation</vt:lpstr>
      <vt:lpstr>3. METHODOLOGY:    3.1 INTRODUCTION:</vt:lpstr>
      <vt:lpstr>PowerPoint Presentation</vt:lpstr>
      <vt:lpstr>3.2 BLOCK DIAGRAM:</vt:lpstr>
      <vt:lpstr>3.3 HARDWARE AND SOFTWARE :</vt:lpstr>
      <vt:lpstr>PowerPoint Presentation</vt:lpstr>
      <vt:lpstr>PowerPoint Presentation</vt:lpstr>
      <vt:lpstr>PowerPoint Presentation</vt:lpstr>
      <vt:lpstr>PowerPoint Presentation</vt:lpstr>
      <vt:lpstr>4.SYSTEM IMPLIMENTATION:</vt:lpstr>
      <vt:lpstr>PowerPoint Presentation</vt:lpstr>
      <vt:lpstr>PowerPoint Presentation</vt:lpstr>
      <vt:lpstr>PowerPoint Presentation</vt:lpstr>
      <vt:lpstr>PowerPoint Presentation</vt:lpstr>
      <vt:lpstr>5. RESULTS AND DISCUSSIONS:</vt:lpstr>
      <vt:lpstr>PowerPoint Presentation</vt:lpstr>
      <vt:lpstr>6.1  ADVANTAGES </vt:lpstr>
      <vt:lpstr>6.2 DISADVANTAGES</vt:lpstr>
      <vt:lpstr>6.3 APPLICATIONS:</vt:lpstr>
      <vt:lpstr>7. CONCLUSION</vt:lpstr>
      <vt:lpstr>8. FUTURE SCOPE: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Hrithik N</dc:creator>
  <cp:lastModifiedBy>Hrithik N</cp:lastModifiedBy>
  <cp:revision>28</cp:revision>
  <dcterms:created xsi:type="dcterms:W3CDTF">2021-06-19T15:45:46Z</dcterms:created>
  <dcterms:modified xsi:type="dcterms:W3CDTF">2021-06-20T14:06:18Z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